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4"/>
  </p:notesMasterIdLst>
  <p:sldIdLst>
    <p:sldId id="257" r:id="rId2"/>
    <p:sldId id="331" r:id="rId3"/>
    <p:sldId id="332" r:id="rId4"/>
    <p:sldId id="265" r:id="rId5"/>
    <p:sldId id="298" r:id="rId6"/>
    <p:sldId id="266" r:id="rId7"/>
    <p:sldId id="263" r:id="rId8"/>
    <p:sldId id="300" r:id="rId9"/>
    <p:sldId id="280" r:id="rId10"/>
    <p:sldId id="309" r:id="rId11"/>
    <p:sldId id="308" r:id="rId12"/>
    <p:sldId id="288" r:id="rId13"/>
    <p:sldId id="293" r:id="rId14"/>
    <p:sldId id="310" r:id="rId15"/>
    <p:sldId id="291" r:id="rId16"/>
    <p:sldId id="290" r:id="rId17"/>
    <p:sldId id="312" r:id="rId18"/>
    <p:sldId id="305" r:id="rId19"/>
    <p:sldId id="292" r:id="rId20"/>
    <p:sldId id="311" r:id="rId21"/>
    <p:sldId id="330" r:id="rId22"/>
    <p:sldId id="329" r:id="rId23"/>
    <p:sldId id="281" r:id="rId24"/>
    <p:sldId id="326" r:id="rId25"/>
    <p:sldId id="327" r:id="rId26"/>
    <p:sldId id="328" r:id="rId27"/>
    <p:sldId id="314" r:id="rId28"/>
    <p:sldId id="318" r:id="rId29"/>
    <p:sldId id="319" r:id="rId30"/>
    <p:sldId id="320" r:id="rId31"/>
    <p:sldId id="321" r:id="rId32"/>
    <p:sldId id="322" r:id="rId33"/>
  </p:sldIdLst>
  <p:sldSz cx="9144000" cy="6858000" type="screen4x3"/>
  <p:notesSz cx="6858000" cy="9144000"/>
  <p:defaultTextStyle>
    <a:defPPr>
      <a:defRPr lang="sl-SI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D0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log 2 – poudarek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7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glav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3" name="Ograda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21D50752-8DE9-49E4-8711-4EA10D7FE7D1}" type="datetimeFigureOut">
              <a:rPr lang="sl-SI"/>
              <a:pPr>
                <a:defRPr/>
              </a:pPr>
              <a:t>21.11.2011</a:t>
            </a:fld>
            <a:endParaRPr lang="sl-SI"/>
          </a:p>
        </p:txBody>
      </p:sp>
      <p:sp>
        <p:nvSpPr>
          <p:cNvPr id="4" name="Ograda stranske slik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sl-SI" noProof="0"/>
          </a:p>
        </p:txBody>
      </p:sp>
      <p:sp>
        <p:nvSpPr>
          <p:cNvPr id="5" name="Ograda opomb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l-SI" noProof="0" smtClean="0"/>
              <a:t>Uredite sloge besedila matrice</a:t>
            </a:r>
          </a:p>
          <a:p>
            <a:pPr lvl="1"/>
            <a:r>
              <a:rPr lang="sl-SI" noProof="0" smtClean="0"/>
              <a:t>Druga raven</a:t>
            </a:r>
          </a:p>
          <a:p>
            <a:pPr lvl="2"/>
            <a:r>
              <a:rPr lang="sl-SI" noProof="0" smtClean="0"/>
              <a:t>Tretja raven</a:t>
            </a:r>
          </a:p>
          <a:p>
            <a:pPr lvl="3"/>
            <a:r>
              <a:rPr lang="sl-SI" noProof="0" smtClean="0"/>
              <a:t>Četrta raven</a:t>
            </a:r>
          </a:p>
          <a:p>
            <a:pPr lvl="4"/>
            <a:r>
              <a:rPr lang="sl-SI" noProof="0" smtClean="0"/>
              <a:t>Peta raven</a:t>
            </a:r>
            <a:endParaRPr lang="sl-SI" noProof="0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A6B6F1F3-97BD-4DDB-8EBF-92BF603769C5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26165093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Ograda stranske slik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5843" name="Ograda opomb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sl-SI" smtClean="0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53A15A8-2984-47F7-84B5-28AD87DA9ED4}" type="slidenum">
              <a:rPr lang="sl-SI" smtClean="0"/>
              <a:pPr>
                <a:defRPr/>
              </a:pPr>
              <a:t>18</a:t>
            </a:fld>
            <a:endParaRPr lang="sl-SI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Ograda stranske slik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6867" name="Ograda opomb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36868" name="Ograda številke diapozitiva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D75037C6-3FB9-45D3-969F-53503602BE78}" type="slidenum">
              <a:rPr lang="sl-SI" smtClean="0">
                <a:latin typeface="Calibri" pitchFamily="34" charset="0"/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27</a:t>
            </a:fld>
            <a:endParaRPr lang="sl-SI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Ograda stranske slik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7891" name="Ograda opomb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sl-SI" smtClean="0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E712B73-4C77-4E60-8B4F-77C456770D00}" type="slidenum">
              <a:rPr lang="sl-SI" smtClean="0"/>
              <a:pPr>
                <a:defRPr/>
              </a:pPr>
              <a:t>30</a:t>
            </a:fld>
            <a:endParaRPr lang="sl-SI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 smtClean="0"/>
              <a:t>Uredite slog podnaslova matrice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8BCC34-CCF3-4F83-856C-BEF5D7D80DB3}" type="datetimeFigureOut">
              <a:rPr lang="sl-SI"/>
              <a:pPr>
                <a:defRPr/>
              </a:pPr>
              <a:t>21.11.2011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8F624F-8788-4391-9BF6-9EF33B7903C4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6716136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922269-AA24-4C2B-B0AB-A24D4383BB58}" type="datetimeFigureOut">
              <a:rPr lang="sl-SI"/>
              <a:pPr>
                <a:defRPr/>
              </a:pPr>
              <a:t>21.11.2011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07B4F3-6A7E-4C2E-BDBB-71AD8E4B8083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5359229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FBCC9C-A419-420A-9456-9DF2C444AC32}" type="datetimeFigureOut">
              <a:rPr lang="sl-SI"/>
              <a:pPr>
                <a:defRPr/>
              </a:pPr>
              <a:t>21.11.2011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CB0CFE-9E8D-4E6E-A3AF-564029ABCDDD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6934988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F8FCCE-0AA0-45F2-BDF0-A508B84BAA65}" type="datetimeFigureOut">
              <a:rPr lang="sl-SI"/>
              <a:pPr>
                <a:defRPr/>
              </a:pPr>
              <a:t>21.11.2011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3BF23D-4D2E-4B81-9927-395E12956C34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574574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80ABB7-5906-45D5-AE9A-E05EF401989B}" type="datetimeFigureOut">
              <a:rPr lang="sl-SI"/>
              <a:pPr>
                <a:defRPr/>
              </a:pPr>
              <a:t>21.11.2011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5A68E9-88AE-43C1-9F40-9FB80BA6D880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4542492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141D42-025C-47EF-B171-D2A8F9833E98}" type="datetimeFigureOut">
              <a:rPr lang="sl-SI"/>
              <a:pPr>
                <a:defRPr/>
              </a:pPr>
              <a:t>21.11.2011</a:t>
            </a:fld>
            <a:endParaRPr lang="sl-SI"/>
          </a:p>
        </p:txBody>
      </p:sp>
      <p:sp>
        <p:nvSpPr>
          <p:cNvPr id="6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74D0A2-2903-4F08-B5CC-AEE65F5D1294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6755843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7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718E21-B361-49A2-985C-646D48C0FF52}" type="datetimeFigureOut">
              <a:rPr lang="sl-SI"/>
              <a:pPr>
                <a:defRPr/>
              </a:pPr>
              <a:t>21.11.2011</a:t>
            </a:fld>
            <a:endParaRPr lang="sl-SI"/>
          </a:p>
        </p:txBody>
      </p:sp>
      <p:sp>
        <p:nvSpPr>
          <p:cNvPr id="8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9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C50A09-EBF3-4780-8F9A-681B71BFA8AE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8387497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16A373-12CF-4849-A7DE-427F769A240B}" type="datetimeFigureOut">
              <a:rPr lang="sl-SI"/>
              <a:pPr>
                <a:defRPr/>
              </a:pPr>
              <a:t>21.11.2011</a:t>
            </a:fld>
            <a:endParaRPr lang="sl-SI"/>
          </a:p>
        </p:txBody>
      </p:sp>
      <p:sp>
        <p:nvSpPr>
          <p:cNvPr id="4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E7A276-8DE8-4F02-A1DF-C3082FBD7589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4441346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B1FA0D-3F9C-427D-BEE8-B15B38D3C3D3}" type="datetimeFigureOut">
              <a:rPr lang="sl-SI"/>
              <a:pPr>
                <a:defRPr/>
              </a:pPr>
              <a:t>21.11.2011</a:t>
            </a:fld>
            <a:endParaRPr lang="sl-SI"/>
          </a:p>
        </p:txBody>
      </p:sp>
      <p:sp>
        <p:nvSpPr>
          <p:cNvPr id="3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4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8DE334-F195-430F-B10C-D6B31D59CC0A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8573859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BDD029-B45F-475B-9DEC-AE932D63A288}" type="datetimeFigureOut">
              <a:rPr lang="sl-SI"/>
              <a:pPr>
                <a:defRPr/>
              </a:pPr>
              <a:t>21.11.2011</a:t>
            </a:fld>
            <a:endParaRPr lang="sl-SI"/>
          </a:p>
        </p:txBody>
      </p:sp>
      <p:sp>
        <p:nvSpPr>
          <p:cNvPr id="6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DCC449-E68C-431C-8356-EFFB4908F2AA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2175261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l-SI" noProof="0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4ED938-285C-4E50-8F97-4CFED280A61C}" type="datetimeFigureOut">
              <a:rPr lang="sl-SI"/>
              <a:pPr>
                <a:defRPr/>
              </a:pPr>
              <a:t>21.11.2011</a:t>
            </a:fld>
            <a:endParaRPr lang="sl-SI"/>
          </a:p>
        </p:txBody>
      </p:sp>
      <p:sp>
        <p:nvSpPr>
          <p:cNvPr id="6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F9DB6D-72AD-4D77-9FEA-8A787C6E5941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1977368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Ograda naslova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l-SI" smtClean="0"/>
              <a:t>Uredite slog naslova matrice</a:t>
            </a:r>
          </a:p>
        </p:txBody>
      </p:sp>
      <p:sp>
        <p:nvSpPr>
          <p:cNvPr id="1027" name="Ograda besedila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B09567C1-4DF0-4E83-AD0C-8A52F6F622E3}" type="datetimeFigureOut">
              <a:rPr lang="sl-SI"/>
              <a:pPr>
                <a:defRPr/>
              </a:pPr>
              <a:t>21.11.2011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BD5CAD97-D357-4205-BE17-D1977773215D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Naslov 4"/>
          <p:cNvSpPr>
            <a:spLocks noGrp="1"/>
          </p:cNvSpPr>
          <p:nvPr>
            <p:ph type="ctrTitle"/>
          </p:nvPr>
        </p:nvSpPr>
        <p:spPr>
          <a:xfrm>
            <a:off x="755650" y="2060575"/>
            <a:ext cx="7772400" cy="2522538"/>
          </a:xfrm>
        </p:spPr>
        <p:txBody>
          <a:bodyPr/>
          <a:lstStyle/>
          <a:p>
            <a:pPr eaLnBrk="1" hangingPunct="1"/>
            <a:r>
              <a:rPr lang="en-GB" b="1" smtClean="0"/>
              <a:t>Ecphrastic poetry &amp; the development of professional literacy i</a:t>
            </a:r>
            <a:r>
              <a:rPr lang="sl-SI" b="1" smtClean="0"/>
              <a:t>n music</a:t>
            </a:r>
            <a:endParaRPr lang="en-GB" b="1" smtClean="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b="1" smtClean="0"/>
              <a:t>What concept does this image evoke?</a:t>
            </a:r>
            <a:endParaRPr lang="en-GB" b="1"/>
          </a:p>
        </p:txBody>
      </p:sp>
      <p:sp>
        <p:nvSpPr>
          <p:cNvPr id="11267" name="PoljeZBesedilom 3"/>
          <p:cNvSpPr txBox="1">
            <a:spLocks noChangeArrowheads="1"/>
          </p:cNvSpPr>
          <p:nvPr/>
        </p:nvSpPr>
        <p:spPr bwMode="auto">
          <a:xfrm>
            <a:off x="2916238" y="6580188"/>
            <a:ext cx="6235700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r>
              <a:rPr lang="sl-SI" sz="1100"/>
              <a:t>http://marygundry.com/images/large/Woodwind%20Section.jpg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177" y="1383689"/>
            <a:ext cx="7595647" cy="46805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Naslov 1"/>
          <p:cNvSpPr>
            <a:spLocks noGrp="1"/>
          </p:cNvSpPr>
          <p:nvPr>
            <p:ph type="title"/>
          </p:nvPr>
        </p:nvSpPr>
        <p:spPr>
          <a:xfrm>
            <a:off x="468313" y="2852738"/>
            <a:ext cx="8229600" cy="1143000"/>
          </a:xfrm>
        </p:spPr>
        <p:txBody>
          <a:bodyPr/>
          <a:lstStyle/>
          <a:p>
            <a:pPr eaLnBrk="1" hangingPunct="1"/>
            <a:r>
              <a:rPr lang="sl-SI" b="1" smtClean="0"/>
              <a:t>Beethoven</a:t>
            </a:r>
            <a:endParaRPr lang="en-GB" b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b="1" smtClean="0"/>
              <a:t>Example </a:t>
            </a:r>
            <a:r>
              <a:rPr lang="sl-SI" b="1" smtClean="0"/>
              <a:t>A</a:t>
            </a:r>
            <a:r>
              <a:rPr lang="en-GB" b="1" smtClean="0"/>
              <a:t>crostic</a:t>
            </a:r>
            <a:r>
              <a:rPr lang="sl-SI" b="1" smtClean="0"/>
              <a:t> poem</a:t>
            </a:r>
            <a:endParaRPr lang="en-GB" b="1" smtClean="0"/>
          </a:p>
        </p:txBody>
      </p:sp>
      <p:sp>
        <p:nvSpPr>
          <p:cNvPr id="13315" name="Ograda vsebine 2"/>
          <p:cNvSpPr>
            <a:spLocks noGrp="1"/>
          </p:cNvSpPr>
          <p:nvPr>
            <p:ph sz="half" idx="1"/>
          </p:nvPr>
        </p:nvSpPr>
        <p:spPr>
          <a:xfrm>
            <a:off x="179388" y="1600200"/>
            <a:ext cx="8640762" cy="4525963"/>
          </a:xfrm>
        </p:spPr>
        <p:txBody>
          <a:bodyPr/>
          <a:lstStyle/>
          <a:p>
            <a:pPr marL="0" indent="0" eaLnBrk="1" hangingPunct="1">
              <a:buFont typeface="Arial" charset="0"/>
              <a:buNone/>
            </a:pPr>
            <a:r>
              <a:rPr lang="sl-SI" sz="2600" b="1" smtClean="0">
                <a:solidFill>
                  <a:srgbClr val="FF0000"/>
                </a:solidFill>
              </a:rPr>
              <a:t>B</a:t>
            </a:r>
            <a:r>
              <a:rPr lang="de-DE" sz="2600" b="1" smtClean="0">
                <a:solidFill>
                  <a:schemeClr val="accent1"/>
                </a:solidFill>
              </a:rPr>
              <a:t>orn in Bonn in 1770</a:t>
            </a:r>
            <a:endParaRPr lang="sl-SI" sz="2600" b="1" smtClean="0">
              <a:solidFill>
                <a:schemeClr val="accent1"/>
              </a:solidFill>
            </a:endParaRPr>
          </a:p>
          <a:p>
            <a:pPr marL="0" indent="0" eaLnBrk="1" hangingPunct="1">
              <a:buFont typeface="Arial" charset="0"/>
              <a:buNone/>
            </a:pPr>
            <a:r>
              <a:rPr lang="sl-SI" sz="2600" b="1" smtClean="0">
                <a:solidFill>
                  <a:srgbClr val="FF0000"/>
                </a:solidFill>
              </a:rPr>
              <a:t>E</a:t>
            </a:r>
            <a:r>
              <a:rPr lang="en-GB" sz="2600" b="1" smtClean="0">
                <a:solidFill>
                  <a:schemeClr val="accent1"/>
                </a:solidFill>
              </a:rPr>
              <a:t>stablished career in Vienna</a:t>
            </a:r>
            <a:endParaRPr lang="sl-SI" sz="2600" b="1" smtClean="0">
              <a:solidFill>
                <a:schemeClr val="accent1"/>
              </a:solidFill>
            </a:endParaRPr>
          </a:p>
          <a:p>
            <a:pPr marL="0" indent="0" eaLnBrk="1" hangingPunct="1">
              <a:buFont typeface="Arial" charset="0"/>
              <a:buNone/>
            </a:pPr>
            <a:r>
              <a:rPr lang="sl-SI" sz="2600" b="1" smtClean="0">
                <a:solidFill>
                  <a:srgbClr val="FF0000"/>
                </a:solidFill>
              </a:rPr>
              <a:t>E</a:t>
            </a:r>
            <a:r>
              <a:rPr lang="en-US" sz="2600" b="1" smtClean="0">
                <a:solidFill>
                  <a:schemeClr val="accent1"/>
                </a:solidFill>
              </a:rPr>
              <a:t>mperor </a:t>
            </a:r>
            <a:r>
              <a:rPr lang="sl-SI" sz="2600" b="1" smtClean="0">
                <a:solidFill>
                  <a:schemeClr val="accent1"/>
                </a:solidFill>
              </a:rPr>
              <a:t>p</a:t>
            </a:r>
            <a:r>
              <a:rPr lang="en-US" sz="2600" b="1" smtClean="0">
                <a:solidFill>
                  <a:schemeClr val="accent1"/>
                </a:solidFill>
              </a:rPr>
              <a:t>iano concerto premiered in Vienna</a:t>
            </a:r>
            <a:r>
              <a:rPr lang="en-US" sz="2600" smtClean="0">
                <a:solidFill>
                  <a:schemeClr val="accent1"/>
                </a:solidFill>
              </a:rPr>
              <a:t> </a:t>
            </a:r>
            <a:endParaRPr lang="en-GB" sz="2600" b="1" smtClean="0">
              <a:solidFill>
                <a:schemeClr val="accent1"/>
              </a:solidFill>
            </a:endParaRPr>
          </a:p>
          <a:p>
            <a:pPr marL="0" indent="0" eaLnBrk="1" hangingPunct="1">
              <a:buFont typeface="Arial" charset="0"/>
              <a:buNone/>
            </a:pPr>
            <a:r>
              <a:rPr lang="en-GB" sz="2600" b="1" smtClean="0">
                <a:solidFill>
                  <a:srgbClr val="FF0000"/>
                </a:solidFill>
              </a:rPr>
              <a:t>T</a:t>
            </a:r>
            <a:r>
              <a:rPr lang="sl-SI" sz="2600" b="1" smtClean="0">
                <a:solidFill>
                  <a:schemeClr val="accent1"/>
                </a:solidFill>
              </a:rPr>
              <a:t>aught a few students music</a:t>
            </a:r>
          </a:p>
          <a:p>
            <a:pPr marL="0" indent="0" eaLnBrk="1" hangingPunct="1">
              <a:buFont typeface="Arial" charset="0"/>
              <a:buNone/>
            </a:pPr>
            <a:r>
              <a:rPr lang="sl-SI" sz="2600" b="1" smtClean="0">
                <a:solidFill>
                  <a:srgbClr val="FF0000"/>
                </a:solidFill>
              </a:rPr>
              <a:t>H</a:t>
            </a:r>
            <a:r>
              <a:rPr lang="sl-SI" sz="2600" b="1" smtClean="0">
                <a:solidFill>
                  <a:schemeClr val="accent1"/>
                </a:solidFill>
              </a:rPr>
              <a:t>earing loss suffered around 1796</a:t>
            </a:r>
            <a:endParaRPr lang="en-GB" sz="2600" b="1" smtClean="0">
              <a:solidFill>
                <a:schemeClr val="accent1"/>
              </a:solidFill>
            </a:endParaRPr>
          </a:p>
          <a:p>
            <a:pPr marL="0" indent="0" eaLnBrk="1" hangingPunct="1">
              <a:buFont typeface="Arial" charset="0"/>
              <a:buNone/>
            </a:pPr>
            <a:r>
              <a:rPr lang="sl-SI" sz="2600" b="1" smtClean="0">
                <a:solidFill>
                  <a:srgbClr val="FF0000"/>
                </a:solidFill>
              </a:rPr>
              <a:t>O</a:t>
            </a:r>
            <a:r>
              <a:rPr lang="sl-SI" sz="2600" b="1" smtClean="0">
                <a:solidFill>
                  <a:schemeClr val="accent1"/>
                </a:solidFill>
              </a:rPr>
              <a:t>ra</a:t>
            </a:r>
            <a:r>
              <a:rPr lang="en-GB" sz="2600" b="1" smtClean="0">
                <a:solidFill>
                  <a:schemeClr val="accent1"/>
                </a:solidFill>
              </a:rPr>
              <a:t>l</a:t>
            </a:r>
            <a:r>
              <a:rPr lang="sl-SI" sz="2600" b="1" smtClean="0">
                <a:solidFill>
                  <a:schemeClr val="accent1"/>
                </a:solidFill>
              </a:rPr>
              <a:t> or written  resposes to frineds </a:t>
            </a:r>
          </a:p>
          <a:p>
            <a:pPr marL="0" indent="0" eaLnBrk="1" hangingPunct="1">
              <a:buFont typeface="Arial" charset="0"/>
              <a:buNone/>
            </a:pPr>
            <a:r>
              <a:rPr lang="sl-SI" sz="2600" b="1" smtClean="0">
                <a:solidFill>
                  <a:srgbClr val="FF0000"/>
                </a:solidFill>
              </a:rPr>
              <a:t>V</a:t>
            </a:r>
            <a:r>
              <a:rPr lang="sl-SI" sz="2600" b="1" smtClean="0">
                <a:solidFill>
                  <a:schemeClr val="accent1"/>
                </a:solidFill>
              </a:rPr>
              <a:t>iolin concerto was written during the ‘Middle Period’</a:t>
            </a:r>
            <a:r>
              <a:rPr lang="en-GB" sz="2600" b="1" smtClean="0">
                <a:solidFill>
                  <a:schemeClr val="accent1"/>
                </a:solidFill>
              </a:rPr>
              <a:t> </a:t>
            </a:r>
            <a:endParaRPr lang="sl-SI" sz="2600" b="1" smtClean="0">
              <a:solidFill>
                <a:schemeClr val="accent1"/>
              </a:solidFill>
            </a:endParaRPr>
          </a:p>
          <a:p>
            <a:pPr marL="0" indent="0" eaLnBrk="1" hangingPunct="1">
              <a:buFont typeface="Arial" charset="0"/>
              <a:buNone/>
            </a:pPr>
            <a:r>
              <a:rPr lang="sl-SI" sz="2600" b="1" smtClean="0">
                <a:solidFill>
                  <a:srgbClr val="FF0000"/>
                </a:solidFill>
              </a:rPr>
              <a:t>E</a:t>
            </a:r>
            <a:r>
              <a:rPr lang="sl-SI" sz="2600" b="1" smtClean="0">
                <a:solidFill>
                  <a:schemeClr val="accent1"/>
                </a:solidFill>
              </a:rPr>
              <a:t>ight </a:t>
            </a:r>
            <a:r>
              <a:rPr lang="en-US" sz="2600" b="1" smtClean="0">
                <a:solidFill>
                  <a:schemeClr val="accent1"/>
                </a:solidFill>
              </a:rPr>
              <a:t>Symphony caused apogee with contemporary music</a:t>
            </a:r>
            <a:endParaRPr lang="sl-SI" sz="2600" b="1" smtClean="0">
              <a:solidFill>
                <a:schemeClr val="accent1"/>
              </a:solidFill>
            </a:endParaRPr>
          </a:p>
          <a:p>
            <a:pPr marL="0" indent="0" eaLnBrk="1" hangingPunct="1">
              <a:buFont typeface="Arial" charset="0"/>
              <a:buNone/>
            </a:pPr>
            <a:r>
              <a:rPr lang="sl-SI" sz="2600" b="1" smtClean="0">
                <a:solidFill>
                  <a:srgbClr val="FF0000"/>
                </a:solidFill>
              </a:rPr>
              <a:t>N</a:t>
            </a:r>
            <a:r>
              <a:rPr lang="sl-SI" sz="2600" b="1" smtClean="0">
                <a:solidFill>
                  <a:schemeClr val="accent1"/>
                </a:solidFill>
              </a:rPr>
              <a:t>ever’ve married amd died during a thunder storm</a:t>
            </a:r>
            <a:endParaRPr lang="en-GB" sz="2600" smtClean="0"/>
          </a:p>
        </p:txBody>
      </p:sp>
      <p:sp>
        <p:nvSpPr>
          <p:cNvPr id="4" name="PoljeZBesedilom 3"/>
          <p:cNvSpPr txBox="1"/>
          <p:nvPr/>
        </p:nvSpPr>
        <p:spPr>
          <a:xfrm>
            <a:off x="4067175" y="6580188"/>
            <a:ext cx="5084763" cy="2540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l-SI" sz="1050" dirty="0">
                <a:latin typeface="+mn-lt"/>
              </a:rPr>
              <a:t>http://wiki.answers.com/Q/Can_you_make_an_acrostic_poem_about_photosynthesis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b="1" smtClean="0"/>
              <a:t>What concept does this image evoke?</a:t>
            </a:r>
            <a:endParaRPr lang="en-GB" b="1"/>
          </a:p>
        </p:txBody>
      </p:sp>
      <p:sp>
        <p:nvSpPr>
          <p:cNvPr id="14339" name="PoljeZBesedilom 5"/>
          <p:cNvSpPr txBox="1">
            <a:spLocks noChangeArrowheads="1"/>
          </p:cNvSpPr>
          <p:nvPr/>
        </p:nvSpPr>
        <p:spPr bwMode="auto">
          <a:xfrm>
            <a:off x="3492500" y="6580188"/>
            <a:ext cx="5659438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r>
              <a:rPr lang="sl-SI" sz="1100"/>
              <a:t>http://www.theage.com.au/ffximage/2007/05/02/archy_peoples,2.jpg</a:t>
            </a: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564" y="1340768"/>
            <a:ext cx="7848872" cy="48263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Naslov 1"/>
          <p:cNvSpPr>
            <a:spLocks noGrp="1"/>
          </p:cNvSpPr>
          <p:nvPr>
            <p:ph type="title"/>
          </p:nvPr>
        </p:nvSpPr>
        <p:spPr>
          <a:xfrm>
            <a:off x="468313" y="2852738"/>
            <a:ext cx="8229600" cy="1143000"/>
          </a:xfrm>
        </p:spPr>
        <p:txBody>
          <a:bodyPr/>
          <a:lstStyle/>
          <a:p>
            <a:pPr eaLnBrk="1" hangingPunct="1"/>
            <a:r>
              <a:rPr lang="sl-SI" b="1" smtClean="0">
                <a:latin typeface="Arial" charset="0"/>
              </a:rPr>
              <a:t>An orchestral conducter</a:t>
            </a:r>
            <a:endParaRPr lang="en-GB" b="1" smtClean="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b="1" smtClean="0"/>
              <a:t>Example </a:t>
            </a:r>
            <a:r>
              <a:rPr lang="sl-SI" b="1" smtClean="0"/>
              <a:t>L</a:t>
            </a:r>
            <a:r>
              <a:rPr lang="en-GB" b="1" smtClean="0"/>
              <a:t>imerick poem</a:t>
            </a:r>
          </a:p>
        </p:txBody>
      </p:sp>
      <p:sp>
        <p:nvSpPr>
          <p:cNvPr id="16387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Font typeface="Arial" charset="0"/>
              <a:buNone/>
            </a:pPr>
            <a:endParaRPr lang="sl-SI" sz="3600" b="1" smtClean="0">
              <a:solidFill>
                <a:schemeClr val="accent1"/>
              </a:solidFill>
            </a:endParaRPr>
          </a:p>
          <a:p>
            <a:pPr marL="0" indent="0" algn="ctr" eaLnBrk="1" hangingPunct="1">
              <a:buFont typeface="Arial" charset="0"/>
              <a:buNone/>
            </a:pPr>
            <a:r>
              <a:rPr lang="en-US" sz="3600" b="1" smtClean="0">
                <a:solidFill>
                  <a:schemeClr val="accent1"/>
                </a:solidFill>
              </a:rPr>
              <a:t>The opera opened with flair,</a:t>
            </a:r>
            <a:br>
              <a:rPr lang="en-US" sz="3600" b="1" smtClean="0">
                <a:solidFill>
                  <a:schemeClr val="accent1"/>
                </a:solidFill>
              </a:rPr>
            </a:br>
            <a:r>
              <a:rPr lang="en-US" sz="3600" b="1" smtClean="0">
                <a:solidFill>
                  <a:schemeClr val="accent1"/>
                </a:solidFill>
              </a:rPr>
              <a:t>as the maestro wowed everyone there,</a:t>
            </a:r>
            <a:br>
              <a:rPr lang="en-US" sz="3600" b="1" smtClean="0">
                <a:solidFill>
                  <a:schemeClr val="accent1"/>
                </a:solidFill>
              </a:rPr>
            </a:br>
            <a:r>
              <a:rPr lang="en-US" sz="3600" b="1" smtClean="0">
                <a:solidFill>
                  <a:schemeClr val="accent1"/>
                </a:solidFill>
              </a:rPr>
              <a:t>no baton was flayed</a:t>
            </a:r>
            <a:br>
              <a:rPr lang="en-US" sz="3600" b="1" smtClean="0">
                <a:solidFill>
                  <a:schemeClr val="accent1"/>
                </a:solidFill>
              </a:rPr>
            </a:br>
            <a:r>
              <a:rPr lang="en-US" sz="3600" b="1" smtClean="0">
                <a:solidFill>
                  <a:schemeClr val="accent1"/>
                </a:solidFill>
              </a:rPr>
              <a:t>as the orchestra played,</a:t>
            </a:r>
            <a:br>
              <a:rPr lang="en-US" sz="3600" b="1" smtClean="0">
                <a:solidFill>
                  <a:schemeClr val="accent1"/>
                </a:solidFill>
              </a:rPr>
            </a:br>
            <a:r>
              <a:rPr lang="en-US" sz="3600" b="1" smtClean="0">
                <a:solidFill>
                  <a:schemeClr val="accent1"/>
                </a:solidFill>
              </a:rPr>
              <a:t>he led it by swinging his hair! </a:t>
            </a:r>
          </a:p>
        </p:txBody>
      </p:sp>
      <p:sp>
        <p:nvSpPr>
          <p:cNvPr id="16388" name="PoljeZBesedilom 3"/>
          <p:cNvSpPr txBox="1">
            <a:spLocks noChangeArrowheads="1"/>
          </p:cNvSpPr>
          <p:nvPr/>
        </p:nvSpPr>
        <p:spPr bwMode="auto">
          <a:xfrm>
            <a:off x="4427538" y="6580188"/>
            <a:ext cx="4724400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r>
              <a:rPr lang="sl-SI" sz="1100"/>
              <a:t>http://kingpoetry.com/limmusic.htm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b="1" smtClean="0"/>
              <a:t>What concept does this image evoke?</a:t>
            </a:r>
            <a:endParaRPr lang="en-GB" b="1"/>
          </a:p>
        </p:txBody>
      </p:sp>
      <p:sp>
        <p:nvSpPr>
          <p:cNvPr id="4" name="PoljeZBesedilom 3"/>
          <p:cNvSpPr txBox="1"/>
          <p:nvPr/>
        </p:nvSpPr>
        <p:spPr>
          <a:xfrm>
            <a:off x="3995738" y="6580188"/>
            <a:ext cx="5156200" cy="2540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l-SI" sz="1050" dirty="0">
                <a:latin typeface="+mn-lt"/>
              </a:rPr>
              <a:t>http://www.paintinghere.com/UploadPic/Joseph%20DeCamp/big/The%20Violinist.jpg</a:t>
            </a: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9772" y="1250464"/>
            <a:ext cx="4104456" cy="52196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Naslov 1"/>
          <p:cNvSpPr>
            <a:spLocks noGrp="1"/>
          </p:cNvSpPr>
          <p:nvPr>
            <p:ph type="title"/>
          </p:nvPr>
        </p:nvSpPr>
        <p:spPr>
          <a:xfrm>
            <a:off x="468313" y="2852738"/>
            <a:ext cx="8229600" cy="1143000"/>
          </a:xfrm>
        </p:spPr>
        <p:txBody>
          <a:bodyPr/>
          <a:lstStyle/>
          <a:p>
            <a:pPr eaLnBrk="1" hangingPunct="1"/>
            <a:r>
              <a:rPr lang="sl-SI" b="1" smtClean="0"/>
              <a:t>The magic of music</a:t>
            </a:r>
            <a:endParaRPr lang="en-GB" b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b="1" smtClean="0"/>
              <a:t>Example </a:t>
            </a:r>
            <a:r>
              <a:rPr lang="sl-SI" b="1" smtClean="0"/>
              <a:t>F</a:t>
            </a:r>
            <a:r>
              <a:rPr lang="en-GB" b="1" smtClean="0"/>
              <a:t>ree </a:t>
            </a:r>
            <a:r>
              <a:rPr lang="sl-SI" b="1" smtClean="0"/>
              <a:t>V</a:t>
            </a:r>
            <a:r>
              <a:rPr lang="en-GB" b="1" smtClean="0"/>
              <a:t>erse poem</a:t>
            </a:r>
            <a:endParaRPr lang="en-GB" smtClean="0"/>
          </a:p>
        </p:txBody>
      </p:sp>
      <p:sp>
        <p:nvSpPr>
          <p:cNvPr id="19459" name="Ograda vsebine 2"/>
          <p:cNvSpPr>
            <a:spLocks noGrp="1"/>
          </p:cNvSpPr>
          <p:nvPr>
            <p:ph idx="1"/>
          </p:nvPr>
        </p:nvSpPr>
        <p:spPr>
          <a:xfrm>
            <a:off x="107950" y="1600200"/>
            <a:ext cx="9036050" cy="4525963"/>
          </a:xfrm>
        </p:spPr>
        <p:txBody>
          <a:bodyPr/>
          <a:lstStyle/>
          <a:p>
            <a:pPr marL="0" indent="0" algn="ctr" eaLnBrk="1" hangingPunct="1">
              <a:buFont typeface="Arial" charset="0"/>
              <a:buNone/>
            </a:pPr>
            <a:r>
              <a:rPr lang="en-US" sz="2800" b="1" smtClean="0">
                <a:solidFill>
                  <a:schemeClr val="accent1"/>
                </a:solidFill>
              </a:rPr>
              <a:t>Across the dimly lighted room </a:t>
            </a:r>
          </a:p>
          <a:p>
            <a:pPr marL="0" indent="0" algn="ctr" eaLnBrk="1" hangingPunct="1">
              <a:buFont typeface="Arial" charset="0"/>
              <a:buNone/>
            </a:pPr>
            <a:r>
              <a:rPr lang="en-US" sz="2800" b="1" smtClean="0">
                <a:solidFill>
                  <a:schemeClr val="accent1"/>
                </a:solidFill>
              </a:rPr>
              <a:t>The violin drew wefts of sound, </a:t>
            </a:r>
          </a:p>
          <a:p>
            <a:pPr marL="0" indent="0" algn="ctr" eaLnBrk="1" hangingPunct="1">
              <a:buFont typeface="Arial" charset="0"/>
              <a:buNone/>
            </a:pPr>
            <a:r>
              <a:rPr lang="en-US" sz="2800" b="1" smtClean="0">
                <a:solidFill>
                  <a:schemeClr val="accent1"/>
                </a:solidFill>
              </a:rPr>
              <a:t>Airily they wove and wound </a:t>
            </a:r>
          </a:p>
          <a:p>
            <a:pPr marL="0" indent="0" algn="ctr" eaLnBrk="1" hangingPunct="1">
              <a:buFont typeface="Arial" charset="0"/>
              <a:buNone/>
            </a:pPr>
            <a:r>
              <a:rPr lang="en-US" sz="2800" b="1" smtClean="0">
                <a:solidFill>
                  <a:schemeClr val="accent1"/>
                </a:solidFill>
              </a:rPr>
              <a:t>And glimmered gold against the gloom.</a:t>
            </a:r>
          </a:p>
          <a:p>
            <a:pPr marL="0" indent="0" eaLnBrk="1" hangingPunct="1">
              <a:buFont typeface="Arial" charset="0"/>
              <a:buNone/>
            </a:pPr>
            <a:endParaRPr lang="en-US" sz="2800" b="1" smtClean="0">
              <a:solidFill>
                <a:schemeClr val="accent1"/>
              </a:solidFill>
            </a:endParaRPr>
          </a:p>
          <a:p>
            <a:pPr marL="0" indent="0" algn="ctr" eaLnBrk="1" hangingPunct="1">
              <a:buFont typeface="Arial" charset="0"/>
              <a:buNone/>
            </a:pPr>
            <a:r>
              <a:rPr lang="en-US" sz="2800" b="1" smtClean="0">
                <a:solidFill>
                  <a:schemeClr val="accent1"/>
                </a:solidFill>
              </a:rPr>
              <a:t>I watched the music turn to light, </a:t>
            </a:r>
          </a:p>
          <a:p>
            <a:pPr marL="0" indent="0" algn="ctr" eaLnBrk="1" hangingPunct="1">
              <a:buFont typeface="Arial" charset="0"/>
              <a:buNone/>
            </a:pPr>
            <a:r>
              <a:rPr lang="en-US" sz="2800" b="1" smtClean="0">
                <a:solidFill>
                  <a:schemeClr val="accent1"/>
                </a:solidFill>
              </a:rPr>
              <a:t>But at the pausing of the bow, </a:t>
            </a:r>
          </a:p>
          <a:p>
            <a:pPr marL="0" indent="0" algn="ctr" eaLnBrk="1" hangingPunct="1">
              <a:buFont typeface="Arial" charset="0"/>
              <a:buNone/>
            </a:pPr>
            <a:r>
              <a:rPr lang="en-US" sz="2800" b="1" smtClean="0">
                <a:solidFill>
                  <a:schemeClr val="accent1"/>
                </a:solidFill>
              </a:rPr>
              <a:t>The web was broken and the glow </a:t>
            </a:r>
          </a:p>
          <a:p>
            <a:pPr marL="0" indent="0" algn="ctr" eaLnBrk="1" hangingPunct="1">
              <a:buFont typeface="Arial" charset="0"/>
              <a:buNone/>
            </a:pPr>
            <a:r>
              <a:rPr lang="en-US" sz="2800" b="1" smtClean="0">
                <a:solidFill>
                  <a:schemeClr val="accent1"/>
                </a:solidFill>
              </a:rPr>
              <a:t>Was drowned within the wave of night. </a:t>
            </a:r>
          </a:p>
          <a:p>
            <a:pPr marL="0" indent="0" algn="r" eaLnBrk="1" hangingPunct="1">
              <a:buFont typeface="Arial" charset="0"/>
              <a:buNone/>
            </a:pPr>
            <a:r>
              <a:rPr lang="sl-SI" sz="2800" b="1" smtClean="0">
                <a:solidFill>
                  <a:schemeClr val="accent1"/>
                </a:solidFill>
              </a:rPr>
              <a:t>	</a:t>
            </a:r>
            <a:endParaRPr lang="en-GB" sz="2800" b="1" smtClean="0">
              <a:solidFill>
                <a:schemeClr val="accent1"/>
              </a:solidFill>
            </a:endParaRPr>
          </a:p>
        </p:txBody>
      </p:sp>
      <p:sp>
        <p:nvSpPr>
          <p:cNvPr id="4" name="PoljeZBesedilom 3"/>
          <p:cNvSpPr txBox="1"/>
          <p:nvPr/>
        </p:nvSpPr>
        <p:spPr>
          <a:xfrm>
            <a:off x="4427538" y="6580188"/>
            <a:ext cx="4724400" cy="2540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l-SI" sz="1050" dirty="0">
                <a:latin typeface="+mn-lt"/>
              </a:rPr>
              <a:t>http://www.poemhunter.com/poem/a-minuet-of-mozart-s/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b="1" smtClean="0"/>
              <a:t>What concept does this image evoke?</a:t>
            </a:r>
            <a:endParaRPr lang="en-GB" b="1"/>
          </a:p>
        </p:txBody>
      </p:sp>
      <p:sp>
        <p:nvSpPr>
          <p:cNvPr id="6" name="PoljeZBesedilom 5"/>
          <p:cNvSpPr txBox="1"/>
          <p:nvPr/>
        </p:nvSpPr>
        <p:spPr>
          <a:xfrm>
            <a:off x="3714750" y="6580188"/>
            <a:ext cx="5437188" cy="4159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l-SI" sz="1050" dirty="0">
                <a:latin typeface="+mn-lt"/>
              </a:rPr>
              <a:t>http://www.cortada.com/gallery/paintings/2005/music.JPG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endParaRPr lang="sl-SI" sz="1050" dirty="0">
              <a:latin typeface="+mn-lt"/>
            </a:endParaRP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9096" y="1196752"/>
            <a:ext cx="7785809" cy="48965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b="1" smtClean="0"/>
              <a:t>What is ecphrastic poetry?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dirty="0" err="1" smtClean="0"/>
              <a:t>Ecphrastic</a:t>
            </a:r>
            <a:r>
              <a:rPr lang="en-GB" dirty="0" smtClean="0"/>
              <a:t> poetry is the conversation between two pieces of art.  The writer interprets a work of visual art and then creates a narrative in verse form that represents his or her reaction to that painting, photograph, sculpture or other artistic creation.</a:t>
            </a:r>
          </a:p>
          <a:p>
            <a:pPr marL="0" indent="0" algn="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GB" sz="1900" dirty="0" smtClean="0"/>
              <a:t>http://www.firkinfiction.com/11.html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Naslov 1"/>
          <p:cNvSpPr>
            <a:spLocks noGrp="1"/>
          </p:cNvSpPr>
          <p:nvPr>
            <p:ph type="title"/>
          </p:nvPr>
        </p:nvSpPr>
        <p:spPr>
          <a:xfrm>
            <a:off x="468313" y="2852738"/>
            <a:ext cx="8229600" cy="1143000"/>
          </a:xfrm>
        </p:spPr>
        <p:txBody>
          <a:bodyPr/>
          <a:lstStyle/>
          <a:p>
            <a:pPr eaLnBrk="1" hangingPunct="1"/>
            <a:r>
              <a:rPr lang="sl-SI" b="1" smtClean="0"/>
              <a:t>Types of musical instruments</a:t>
            </a:r>
            <a:endParaRPr lang="en-GB" b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Naslov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b="1" smtClean="0"/>
              <a:t>Example </a:t>
            </a:r>
            <a:r>
              <a:rPr lang="sl-SI" b="1" smtClean="0"/>
              <a:t>C</a:t>
            </a:r>
            <a:r>
              <a:rPr lang="en-GB" b="1" smtClean="0"/>
              <a:t>inquain poem</a:t>
            </a:r>
          </a:p>
        </p:txBody>
      </p:sp>
      <p:sp>
        <p:nvSpPr>
          <p:cNvPr id="22531" name="Ograda vsebine 7"/>
          <p:cNvSpPr>
            <a:spLocks noGrp="1"/>
          </p:cNvSpPr>
          <p:nvPr>
            <p:ph idx="1"/>
          </p:nvPr>
        </p:nvSpPr>
        <p:spPr>
          <a:xfrm>
            <a:off x="107950" y="1600200"/>
            <a:ext cx="8928100" cy="4525963"/>
          </a:xfrm>
        </p:spPr>
        <p:txBody>
          <a:bodyPr/>
          <a:lstStyle/>
          <a:p>
            <a:pPr marL="0" indent="0" algn="ctr">
              <a:buFont typeface="Arial" charset="0"/>
              <a:buNone/>
            </a:pPr>
            <a:r>
              <a:rPr lang="en-US" sz="4000" b="1" dirty="0" smtClean="0">
                <a:solidFill>
                  <a:schemeClr val="accent1"/>
                </a:solidFill>
              </a:rPr>
              <a:t>Trumpets</a:t>
            </a:r>
            <a:r>
              <a:rPr lang="en-US" sz="4000" b="1" dirty="0" smtClean="0">
                <a:solidFill>
                  <a:schemeClr val="accent1"/>
                </a:solidFill>
              </a:rPr>
              <a:t>,</a:t>
            </a:r>
            <a:br>
              <a:rPr lang="en-US" sz="4000" b="1" dirty="0" smtClean="0">
                <a:solidFill>
                  <a:schemeClr val="accent1"/>
                </a:solidFill>
              </a:rPr>
            </a:br>
            <a:r>
              <a:rPr lang="en-US" sz="4000" b="1" dirty="0" smtClean="0">
                <a:solidFill>
                  <a:schemeClr val="accent1"/>
                </a:solidFill>
              </a:rPr>
              <a:t>throats stretching bout,</a:t>
            </a:r>
            <a:br>
              <a:rPr lang="en-US" sz="4000" b="1" dirty="0" smtClean="0">
                <a:solidFill>
                  <a:schemeClr val="accent1"/>
                </a:solidFill>
              </a:rPr>
            </a:br>
            <a:r>
              <a:rPr lang="en-US" sz="4000" b="1" dirty="0" smtClean="0">
                <a:solidFill>
                  <a:schemeClr val="accent1"/>
                </a:solidFill>
              </a:rPr>
              <a:t>cheeks bulging, muscle clout,</a:t>
            </a:r>
            <a:br>
              <a:rPr lang="en-US" sz="4000" b="1" dirty="0" smtClean="0">
                <a:solidFill>
                  <a:schemeClr val="accent1"/>
                </a:solidFill>
              </a:rPr>
            </a:br>
            <a:r>
              <a:rPr lang="en-US" sz="4000" b="1" dirty="0" smtClean="0">
                <a:solidFill>
                  <a:schemeClr val="accent1"/>
                </a:solidFill>
              </a:rPr>
              <a:t>puckered lips, blowing in and out, </a:t>
            </a:r>
            <a:br>
              <a:rPr lang="en-US" sz="4000" b="1" dirty="0" smtClean="0">
                <a:solidFill>
                  <a:schemeClr val="accent1"/>
                </a:solidFill>
              </a:rPr>
            </a:br>
            <a:r>
              <a:rPr lang="en-US" sz="4000" b="1" dirty="0" smtClean="0">
                <a:solidFill>
                  <a:schemeClr val="accent1"/>
                </a:solidFill>
              </a:rPr>
              <a:t>Music!</a:t>
            </a:r>
            <a:br>
              <a:rPr lang="en-US" sz="4000" b="1" dirty="0" smtClean="0">
                <a:solidFill>
                  <a:schemeClr val="accent1"/>
                </a:solidFill>
              </a:rPr>
            </a:br>
            <a:r>
              <a:rPr lang="en-US" sz="4000" b="1" dirty="0" smtClean="0">
                <a:solidFill>
                  <a:schemeClr val="accent1"/>
                </a:solidFill>
              </a:rPr>
              <a:t/>
            </a:r>
            <a:br>
              <a:rPr lang="en-US" sz="4000" b="1" dirty="0" smtClean="0">
                <a:solidFill>
                  <a:schemeClr val="accent1"/>
                </a:solidFill>
              </a:rPr>
            </a:br>
            <a:endParaRPr lang="en-US" sz="4000" b="1" dirty="0" smtClean="0">
              <a:solidFill>
                <a:schemeClr val="accent1"/>
              </a:solidFill>
            </a:endParaRPr>
          </a:p>
        </p:txBody>
      </p:sp>
      <p:sp>
        <p:nvSpPr>
          <p:cNvPr id="6" name="PoljeZBesedilom 5"/>
          <p:cNvSpPr txBox="1"/>
          <p:nvPr/>
        </p:nvSpPr>
        <p:spPr>
          <a:xfrm>
            <a:off x="4427538" y="6580188"/>
            <a:ext cx="4724400" cy="2540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l-SI" sz="1050" dirty="0">
                <a:latin typeface="+mn-lt"/>
              </a:rPr>
              <a:t>http://www.voicesnet.org/displayonepoem.aspx?poemid=140815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Naslov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b="1" smtClean="0"/>
              <a:t>Example </a:t>
            </a:r>
            <a:r>
              <a:rPr lang="sl-SI" b="1" smtClean="0"/>
              <a:t>C</a:t>
            </a:r>
            <a:r>
              <a:rPr lang="en-GB" b="1" smtClean="0"/>
              <a:t>inquain poem</a:t>
            </a:r>
          </a:p>
        </p:txBody>
      </p:sp>
      <p:sp>
        <p:nvSpPr>
          <p:cNvPr id="23555" name="Ograda vsebine 7"/>
          <p:cNvSpPr>
            <a:spLocks noGrp="1"/>
          </p:cNvSpPr>
          <p:nvPr>
            <p:ph idx="1"/>
          </p:nvPr>
        </p:nvSpPr>
        <p:spPr>
          <a:xfrm>
            <a:off x="107950" y="1600200"/>
            <a:ext cx="8928100" cy="4525963"/>
          </a:xfrm>
        </p:spPr>
        <p:txBody>
          <a:bodyPr/>
          <a:lstStyle/>
          <a:p>
            <a:pPr marL="0" indent="0" algn="ctr">
              <a:buFont typeface="Arial" charset="0"/>
              <a:buNone/>
            </a:pPr>
            <a:r>
              <a:rPr lang="en-US" sz="4000" b="1" dirty="0" smtClean="0">
                <a:solidFill>
                  <a:schemeClr val="accent1"/>
                </a:solidFill>
              </a:rPr>
              <a:t>Guitars</a:t>
            </a:r>
            <a:r>
              <a:rPr lang="en-US" sz="4000" b="1" dirty="0" smtClean="0">
                <a:solidFill>
                  <a:schemeClr val="accent1"/>
                </a:solidFill>
              </a:rPr>
              <a:t>,</a:t>
            </a:r>
            <a:br>
              <a:rPr lang="en-US" sz="4000" b="1" dirty="0" smtClean="0">
                <a:solidFill>
                  <a:schemeClr val="accent1"/>
                </a:solidFill>
              </a:rPr>
            </a:br>
            <a:r>
              <a:rPr lang="en-US" sz="4000" b="1" dirty="0" smtClean="0">
                <a:solidFill>
                  <a:schemeClr val="accent1"/>
                </a:solidFill>
              </a:rPr>
              <a:t>strings </a:t>
            </a:r>
            <a:r>
              <a:rPr lang="en-US" sz="4000" b="1" dirty="0" err="1" smtClean="0">
                <a:solidFill>
                  <a:schemeClr val="accent1"/>
                </a:solidFill>
              </a:rPr>
              <a:t>vibratin</a:t>
            </a:r>
            <a:r>
              <a:rPr lang="en-US" sz="4000" b="1" dirty="0" smtClean="0">
                <a:solidFill>
                  <a:schemeClr val="accent1"/>
                </a:solidFill>
              </a:rPr>
              <a:t>’,</a:t>
            </a:r>
            <a:br>
              <a:rPr lang="en-US" sz="4000" b="1" dirty="0" smtClean="0">
                <a:solidFill>
                  <a:schemeClr val="accent1"/>
                </a:solidFill>
              </a:rPr>
            </a:br>
            <a:r>
              <a:rPr lang="en-US" sz="4000" b="1" dirty="0" smtClean="0">
                <a:solidFill>
                  <a:schemeClr val="accent1"/>
                </a:solidFill>
              </a:rPr>
              <a:t>blues, country, </a:t>
            </a:r>
            <a:r>
              <a:rPr lang="en-US" sz="4000" b="1" dirty="0" err="1" smtClean="0">
                <a:solidFill>
                  <a:schemeClr val="accent1"/>
                </a:solidFill>
              </a:rPr>
              <a:t>rockin</a:t>
            </a:r>
            <a:r>
              <a:rPr lang="en-US" sz="4000" b="1" dirty="0" smtClean="0">
                <a:solidFill>
                  <a:schemeClr val="accent1"/>
                </a:solidFill>
              </a:rPr>
              <a:t>’ scene,</a:t>
            </a:r>
            <a:br>
              <a:rPr lang="en-US" sz="4000" b="1" dirty="0" smtClean="0">
                <a:solidFill>
                  <a:schemeClr val="accent1"/>
                </a:solidFill>
              </a:rPr>
            </a:br>
            <a:r>
              <a:rPr lang="en-US" sz="4000" b="1" dirty="0" smtClean="0">
                <a:solidFill>
                  <a:schemeClr val="accent1"/>
                </a:solidFill>
              </a:rPr>
              <a:t>fingers, thumbs, </a:t>
            </a:r>
            <a:r>
              <a:rPr lang="en-US" sz="4000" b="1" dirty="0" err="1" smtClean="0">
                <a:solidFill>
                  <a:schemeClr val="accent1"/>
                </a:solidFill>
              </a:rPr>
              <a:t>pluckin</a:t>
            </a:r>
            <a:r>
              <a:rPr lang="en-US" sz="4000" b="1" dirty="0" smtClean="0">
                <a:solidFill>
                  <a:schemeClr val="accent1"/>
                </a:solidFill>
              </a:rPr>
              <a:t>’ and </a:t>
            </a:r>
            <a:r>
              <a:rPr lang="en-US" sz="4000" b="1" dirty="0" err="1" smtClean="0">
                <a:solidFill>
                  <a:schemeClr val="accent1"/>
                </a:solidFill>
              </a:rPr>
              <a:t>strummin</a:t>
            </a:r>
            <a:r>
              <a:rPr lang="en-US" sz="4000" b="1" dirty="0" smtClean="0">
                <a:solidFill>
                  <a:schemeClr val="accent1"/>
                </a:solidFill>
              </a:rPr>
              <a:t>’</a:t>
            </a:r>
            <a:br>
              <a:rPr lang="en-US" sz="4000" b="1" dirty="0" smtClean="0">
                <a:solidFill>
                  <a:schemeClr val="accent1"/>
                </a:solidFill>
              </a:rPr>
            </a:br>
            <a:r>
              <a:rPr lang="en-US" sz="4000" b="1" dirty="0" smtClean="0">
                <a:solidFill>
                  <a:schemeClr val="accent1"/>
                </a:solidFill>
              </a:rPr>
              <a:t>Music!</a:t>
            </a:r>
            <a:br>
              <a:rPr lang="en-US" sz="4000" b="1" dirty="0" smtClean="0">
                <a:solidFill>
                  <a:schemeClr val="accent1"/>
                </a:solidFill>
              </a:rPr>
            </a:br>
            <a:r>
              <a:rPr lang="en-US" sz="4000" b="1" dirty="0" smtClean="0">
                <a:solidFill>
                  <a:schemeClr val="accent1"/>
                </a:solidFill>
              </a:rPr>
              <a:t/>
            </a:r>
            <a:br>
              <a:rPr lang="en-US" sz="4000" b="1" dirty="0" smtClean="0">
                <a:solidFill>
                  <a:schemeClr val="accent1"/>
                </a:solidFill>
              </a:rPr>
            </a:br>
            <a:endParaRPr lang="en-US" sz="4000" b="1" dirty="0" smtClean="0">
              <a:solidFill>
                <a:schemeClr val="accent1"/>
              </a:solidFill>
            </a:endParaRPr>
          </a:p>
        </p:txBody>
      </p:sp>
      <p:sp>
        <p:nvSpPr>
          <p:cNvPr id="6" name="PoljeZBesedilom 5"/>
          <p:cNvSpPr txBox="1"/>
          <p:nvPr/>
        </p:nvSpPr>
        <p:spPr>
          <a:xfrm>
            <a:off x="4427538" y="6580188"/>
            <a:ext cx="4724400" cy="2540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l-SI" sz="1050" dirty="0">
                <a:latin typeface="+mn-lt"/>
              </a:rPr>
              <a:t>http://www.voicesnet.org/displayonepoem.aspx?poemid=140815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Naslov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b="1" smtClean="0"/>
              <a:t>Example </a:t>
            </a:r>
            <a:r>
              <a:rPr lang="sl-SI" b="1" smtClean="0"/>
              <a:t>C</a:t>
            </a:r>
            <a:r>
              <a:rPr lang="en-GB" b="1" smtClean="0"/>
              <a:t>inquain poem</a:t>
            </a:r>
          </a:p>
        </p:txBody>
      </p:sp>
      <p:sp>
        <p:nvSpPr>
          <p:cNvPr id="24579" name="Ograda vsebine 7"/>
          <p:cNvSpPr>
            <a:spLocks noGrp="1"/>
          </p:cNvSpPr>
          <p:nvPr>
            <p:ph idx="1"/>
          </p:nvPr>
        </p:nvSpPr>
        <p:spPr>
          <a:xfrm>
            <a:off x="107950" y="1600200"/>
            <a:ext cx="8928100" cy="4525963"/>
          </a:xfrm>
        </p:spPr>
        <p:txBody>
          <a:bodyPr/>
          <a:lstStyle/>
          <a:p>
            <a:pPr marL="0" indent="0" algn="ctr" eaLnBrk="1" hangingPunct="1">
              <a:buFont typeface="Arial" charset="0"/>
              <a:buNone/>
            </a:pPr>
            <a:r>
              <a:rPr lang="en-US" sz="4000" b="1" dirty="0" smtClean="0">
                <a:solidFill>
                  <a:schemeClr val="accent1"/>
                </a:solidFill>
              </a:rPr>
              <a:t>Organs</a:t>
            </a:r>
            <a:r>
              <a:rPr lang="en-US" sz="4000" b="1" dirty="0" smtClean="0">
                <a:solidFill>
                  <a:schemeClr val="accent1"/>
                </a:solidFill>
              </a:rPr>
              <a:t>,</a:t>
            </a:r>
            <a:br>
              <a:rPr lang="en-US" sz="4000" b="1" dirty="0" smtClean="0">
                <a:solidFill>
                  <a:schemeClr val="accent1"/>
                </a:solidFill>
              </a:rPr>
            </a:br>
            <a:r>
              <a:rPr lang="en-US" sz="4000" b="1" dirty="0" smtClean="0">
                <a:solidFill>
                  <a:schemeClr val="accent1"/>
                </a:solidFill>
              </a:rPr>
              <a:t>tango, jazzy, </a:t>
            </a:r>
            <a:br>
              <a:rPr lang="en-US" sz="4000" b="1" dirty="0" smtClean="0">
                <a:solidFill>
                  <a:schemeClr val="accent1"/>
                </a:solidFill>
              </a:rPr>
            </a:br>
            <a:r>
              <a:rPr lang="en-US" sz="4000" b="1" dirty="0" smtClean="0">
                <a:solidFill>
                  <a:schemeClr val="accent1"/>
                </a:solidFill>
              </a:rPr>
              <a:t>make your choice, ranging free,</a:t>
            </a:r>
            <a:br>
              <a:rPr lang="en-US" sz="4000" b="1" dirty="0" smtClean="0">
                <a:solidFill>
                  <a:schemeClr val="accent1"/>
                </a:solidFill>
              </a:rPr>
            </a:br>
            <a:r>
              <a:rPr lang="en-US" sz="4000" b="1" dirty="0" smtClean="0">
                <a:solidFill>
                  <a:schemeClr val="accent1"/>
                </a:solidFill>
              </a:rPr>
              <a:t>sounds that blend simultaneously</a:t>
            </a:r>
            <a:br>
              <a:rPr lang="en-US" sz="4000" b="1" dirty="0" smtClean="0">
                <a:solidFill>
                  <a:schemeClr val="accent1"/>
                </a:solidFill>
              </a:rPr>
            </a:br>
            <a:r>
              <a:rPr lang="en-US" sz="4000" b="1" dirty="0" smtClean="0">
                <a:solidFill>
                  <a:schemeClr val="accent1"/>
                </a:solidFill>
              </a:rPr>
              <a:t>Music!</a:t>
            </a:r>
            <a:br>
              <a:rPr lang="en-US" sz="4000" b="1" dirty="0" smtClean="0">
                <a:solidFill>
                  <a:schemeClr val="accent1"/>
                </a:solidFill>
              </a:rPr>
            </a:br>
            <a:r>
              <a:rPr lang="en-US" sz="4000" b="1" dirty="0" smtClean="0">
                <a:solidFill>
                  <a:schemeClr val="accent1"/>
                </a:solidFill>
              </a:rPr>
              <a:t/>
            </a:r>
            <a:br>
              <a:rPr lang="en-US" sz="4000" b="1" dirty="0" smtClean="0">
                <a:solidFill>
                  <a:schemeClr val="accent1"/>
                </a:solidFill>
              </a:rPr>
            </a:br>
            <a:endParaRPr lang="en-US" sz="4000" b="1" dirty="0" smtClean="0">
              <a:solidFill>
                <a:schemeClr val="accent1"/>
              </a:solidFill>
            </a:endParaRPr>
          </a:p>
        </p:txBody>
      </p:sp>
      <p:sp>
        <p:nvSpPr>
          <p:cNvPr id="6" name="PoljeZBesedilom 5"/>
          <p:cNvSpPr txBox="1"/>
          <p:nvPr/>
        </p:nvSpPr>
        <p:spPr>
          <a:xfrm>
            <a:off x="4427538" y="6580188"/>
            <a:ext cx="4724400" cy="2540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l-SI" sz="1050" dirty="0">
                <a:latin typeface="+mn-lt"/>
              </a:rPr>
              <a:t>http://www.voicesnet.org/displayonepoem.aspx?poemid=140815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Naslov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b="1" smtClean="0"/>
              <a:t>Example </a:t>
            </a:r>
            <a:r>
              <a:rPr lang="sl-SI" b="1" smtClean="0"/>
              <a:t>C</a:t>
            </a:r>
            <a:r>
              <a:rPr lang="en-GB" b="1" smtClean="0"/>
              <a:t>inquain poem</a:t>
            </a:r>
          </a:p>
        </p:txBody>
      </p:sp>
      <p:sp>
        <p:nvSpPr>
          <p:cNvPr id="25603" name="Ograda vsebine 7"/>
          <p:cNvSpPr>
            <a:spLocks noGrp="1"/>
          </p:cNvSpPr>
          <p:nvPr>
            <p:ph idx="1"/>
          </p:nvPr>
        </p:nvSpPr>
        <p:spPr>
          <a:xfrm>
            <a:off x="107950" y="1600200"/>
            <a:ext cx="8928100" cy="4525963"/>
          </a:xfrm>
        </p:spPr>
        <p:txBody>
          <a:bodyPr/>
          <a:lstStyle/>
          <a:p>
            <a:pPr marL="0" indent="0" algn="ctr">
              <a:buFont typeface="Arial" charset="0"/>
              <a:buNone/>
            </a:pPr>
            <a:r>
              <a:rPr lang="en-US" sz="4000" b="1" dirty="0" smtClean="0">
                <a:solidFill>
                  <a:schemeClr val="accent1"/>
                </a:solidFill>
              </a:rPr>
              <a:t>Cymbals</a:t>
            </a:r>
            <a:r>
              <a:rPr lang="en-US" sz="4000" b="1" dirty="0" smtClean="0">
                <a:solidFill>
                  <a:schemeClr val="accent1"/>
                </a:solidFill>
              </a:rPr>
              <a:t>,</a:t>
            </a:r>
            <a:br>
              <a:rPr lang="en-US" sz="4000" b="1" dirty="0" smtClean="0">
                <a:solidFill>
                  <a:schemeClr val="accent1"/>
                </a:solidFill>
              </a:rPr>
            </a:br>
            <a:r>
              <a:rPr lang="en-US" sz="4000" b="1" dirty="0" smtClean="0">
                <a:solidFill>
                  <a:schemeClr val="accent1"/>
                </a:solidFill>
              </a:rPr>
              <a:t>slide, scrape, clash, crash,</a:t>
            </a:r>
            <a:br>
              <a:rPr lang="en-US" sz="4000" b="1" dirty="0" smtClean="0">
                <a:solidFill>
                  <a:schemeClr val="accent1"/>
                </a:solidFill>
              </a:rPr>
            </a:br>
            <a:r>
              <a:rPr lang="en-US" sz="4000" b="1" dirty="0" smtClean="0">
                <a:solidFill>
                  <a:schemeClr val="accent1"/>
                </a:solidFill>
              </a:rPr>
              <a:t>up and down, rhythmic hands,</a:t>
            </a:r>
            <a:br>
              <a:rPr lang="en-US" sz="4000" b="1" dirty="0" smtClean="0">
                <a:solidFill>
                  <a:schemeClr val="accent1"/>
                </a:solidFill>
              </a:rPr>
            </a:br>
            <a:r>
              <a:rPr lang="en-US" sz="4000" b="1" dirty="0" smtClean="0">
                <a:solidFill>
                  <a:schemeClr val="accent1"/>
                </a:solidFill>
              </a:rPr>
              <a:t>thin, steely round plates, swishing bands, </a:t>
            </a:r>
            <a:br>
              <a:rPr lang="en-US" sz="4000" b="1" dirty="0" smtClean="0">
                <a:solidFill>
                  <a:schemeClr val="accent1"/>
                </a:solidFill>
              </a:rPr>
            </a:br>
            <a:r>
              <a:rPr lang="en-US" sz="4000" b="1" dirty="0" smtClean="0">
                <a:solidFill>
                  <a:schemeClr val="accent1"/>
                </a:solidFill>
              </a:rPr>
              <a:t>Music!</a:t>
            </a:r>
            <a:br>
              <a:rPr lang="en-US" sz="4000" b="1" dirty="0" smtClean="0">
                <a:solidFill>
                  <a:schemeClr val="accent1"/>
                </a:solidFill>
              </a:rPr>
            </a:br>
            <a:r>
              <a:rPr lang="en-US" sz="4000" b="1" dirty="0" smtClean="0">
                <a:solidFill>
                  <a:schemeClr val="accent1"/>
                </a:solidFill>
              </a:rPr>
              <a:t/>
            </a:r>
            <a:br>
              <a:rPr lang="en-US" sz="4000" b="1" dirty="0" smtClean="0">
                <a:solidFill>
                  <a:schemeClr val="accent1"/>
                </a:solidFill>
              </a:rPr>
            </a:br>
            <a:endParaRPr lang="en-US" sz="4000" b="1" dirty="0" smtClean="0">
              <a:solidFill>
                <a:schemeClr val="accent1"/>
              </a:solidFill>
            </a:endParaRPr>
          </a:p>
        </p:txBody>
      </p:sp>
      <p:sp>
        <p:nvSpPr>
          <p:cNvPr id="6" name="PoljeZBesedilom 5"/>
          <p:cNvSpPr txBox="1"/>
          <p:nvPr/>
        </p:nvSpPr>
        <p:spPr>
          <a:xfrm>
            <a:off x="4427538" y="6580188"/>
            <a:ext cx="4724400" cy="2540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l-SI" sz="1050" dirty="0">
                <a:latin typeface="+mn-lt"/>
              </a:rPr>
              <a:t>http://www.voicesnet.org/displayonepoem.aspx?poemid=140815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Naslov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b="1" smtClean="0"/>
              <a:t>Example </a:t>
            </a:r>
            <a:r>
              <a:rPr lang="sl-SI" b="1" smtClean="0"/>
              <a:t>C</a:t>
            </a:r>
            <a:r>
              <a:rPr lang="en-GB" b="1" smtClean="0"/>
              <a:t>inquain poem</a:t>
            </a:r>
          </a:p>
        </p:txBody>
      </p:sp>
      <p:sp>
        <p:nvSpPr>
          <p:cNvPr id="26627" name="Ograda vsebine 7"/>
          <p:cNvSpPr>
            <a:spLocks noGrp="1"/>
          </p:cNvSpPr>
          <p:nvPr>
            <p:ph idx="1"/>
          </p:nvPr>
        </p:nvSpPr>
        <p:spPr>
          <a:xfrm>
            <a:off x="107950" y="1600200"/>
            <a:ext cx="8928100" cy="4525963"/>
          </a:xfrm>
        </p:spPr>
        <p:txBody>
          <a:bodyPr/>
          <a:lstStyle/>
          <a:p>
            <a:pPr marL="0" indent="0" algn="ctr" eaLnBrk="1" hangingPunct="1">
              <a:buFont typeface="Arial" charset="0"/>
              <a:buNone/>
            </a:pPr>
            <a:r>
              <a:rPr lang="en-US" sz="4000" b="1" dirty="0" smtClean="0">
                <a:solidFill>
                  <a:schemeClr val="accent1"/>
                </a:solidFill>
              </a:rPr>
              <a:t>Pianos</a:t>
            </a:r>
            <a:r>
              <a:rPr lang="en-US" sz="4000" b="1" dirty="0" smtClean="0">
                <a:solidFill>
                  <a:schemeClr val="accent1"/>
                </a:solidFill>
              </a:rPr>
              <a:t>,</a:t>
            </a:r>
            <a:br>
              <a:rPr lang="en-US" sz="4000" b="1" dirty="0" smtClean="0">
                <a:solidFill>
                  <a:schemeClr val="accent1"/>
                </a:solidFill>
              </a:rPr>
            </a:br>
            <a:r>
              <a:rPr lang="en-US" sz="4000" b="1" dirty="0" smtClean="0">
                <a:solidFill>
                  <a:schemeClr val="accent1"/>
                </a:solidFill>
              </a:rPr>
              <a:t>strings strike keyboards,</a:t>
            </a:r>
            <a:br>
              <a:rPr lang="en-US" sz="4000" b="1" dirty="0" smtClean="0">
                <a:solidFill>
                  <a:schemeClr val="accent1"/>
                </a:solidFill>
              </a:rPr>
            </a:br>
            <a:r>
              <a:rPr lang="en-US" sz="4000" b="1" dirty="0" smtClean="0">
                <a:solidFill>
                  <a:schemeClr val="accent1"/>
                </a:solidFill>
              </a:rPr>
              <a:t>hammers hit diverse chords,</a:t>
            </a:r>
            <a:br>
              <a:rPr lang="en-US" sz="4000" b="1" dirty="0" smtClean="0">
                <a:solidFill>
                  <a:schemeClr val="accent1"/>
                </a:solidFill>
              </a:rPr>
            </a:br>
            <a:r>
              <a:rPr lang="en-US" sz="4000" b="1" dirty="0" smtClean="0">
                <a:solidFill>
                  <a:schemeClr val="accent1"/>
                </a:solidFill>
              </a:rPr>
              <a:t>incredible pitch echoes loud,</a:t>
            </a:r>
            <a:br>
              <a:rPr lang="en-US" sz="4000" b="1" dirty="0" smtClean="0">
                <a:solidFill>
                  <a:schemeClr val="accent1"/>
                </a:solidFill>
              </a:rPr>
            </a:br>
            <a:r>
              <a:rPr lang="en-US" sz="4000" b="1" dirty="0" smtClean="0">
                <a:solidFill>
                  <a:schemeClr val="accent1"/>
                </a:solidFill>
              </a:rPr>
              <a:t>Music!</a:t>
            </a:r>
            <a:br>
              <a:rPr lang="en-US" sz="4000" b="1" dirty="0" smtClean="0">
                <a:solidFill>
                  <a:schemeClr val="accent1"/>
                </a:solidFill>
              </a:rPr>
            </a:br>
            <a:r>
              <a:rPr lang="en-US" sz="4000" b="1" dirty="0" smtClean="0">
                <a:solidFill>
                  <a:schemeClr val="accent1"/>
                </a:solidFill>
              </a:rPr>
              <a:t/>
            </a:r>
            <a:br>
              <a:rPr lang="en-US" sz="4000" b="1" dirty="0" smtClean="0">
                <a:solidFill>
                  <a:schemeClr val="accent1"/>
                </a:solidFill>
              </a:rPr>
            </a:br>
            <a:endParaRPr lang="en-US" sz="4000" b="1" dirty="0" smtClean="0">
              <a:solidFill>
                <a:schemeClr val="accent1"/>
              </a:solidFill>
            </a:endParaRPr>
          </a:p>
        </p:txBody>
      </p:sp>
      <p:sp>
        <p:nvSpPr>
          <p:cNvPr id="6" name="PoljeZBesedilom 5"/>
          <p:cNvSpPr txBox="1"/>
          <p:nvPr/>
        </p:nvSpPr>
        <p:spPr>
          <a:xfrm>
            <a:off x="4427538" y="6580188"/>
            <a:ext cx="4724400" cy="2540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l-SI" sz="1050" dirty="0">
                <a:latin typeface="+mn-lt"/>
              </a:rPr>
              <a:t>http://www.voicesnet.org/displayonepoem.aspx?poemid=140815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Naslov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b="1" smtClean="0"/>
              <a:t>Example </a:t>
            </a:r>
            <a:r>
              <a:rPr lang="sl-SI" b="1" smtClean="0"/>
              <a:t>C</a:t>
            </a:r>
            <a:r>
              <a:rPr lang="en-GB" b="1" smtClean="0"/>
              <a:t>inquain poem</a:t>
            </a:r>
          </a:p>
        </p:txBody>
      </p:sp>
      <p:sp>
        <p:nvSpPr>
          <p:cNvPr id="27651" name="Ograda vsebine 7"/>
          <p:cNvSpPr>
            <a:spLocks noGrp="1"/>
          </p:cNvSpPr>
          <p:nvPr>
            <p:ph idx="1"/>
          </p:nvPr>
        </p:nvSpPr>
        <p:spPr>
          <a:xfrm>
            <a:off x="107950" y="1600200"/>
            <a:ext cx="8928100" cy="4525963"/>
          </a:xfrm>
        </p:spPr>
        <p:txBody>
          <a:bodyPr/>
          <a:lstStyle/>
          <a:p>
            <a:pPr marL="0" indent="0" algn="ctr" eaLnBrk="1" hangingPunct="1">
              <a:buFont typeface="Arial" charset="0"/>
              <a:buNone/>
            </a:pPr>
            <a:r>
              <a:rPr lang="en-US" sz="4000" b="1" dirty="0" smtClean="0">
                <a:solidFill>
                  <a:schemeClr val="accent1"/>
                </a:solidFill>
              </a:rPr>
              <a:t>Bugles</a:t>
            </a:r>
            <a:r>
              <a:rPr lang="en-US" sz="4000" b="1" dirty="0" smtClean="0">
                <a:solidFill>
                  <a:schemeClr val="accent1"/>
                </a:solidFill>
              </a:rPr>
              <a:t>,</a:t>
            </a:r>
            <a:br>
              <a:rPr lang="en-US" sz="4000" b="1" dirty="0" smtClean="0">
                <a:solidFill>
                  <a:schemeClr val="accent1"/>
                </a:solidFill>
              </a:rPr>
            </a:br>
            <a:r>
              <a:rPr lang="en-US" sz="4000" b="1" dirty="0" smtClean="0">
                <a:solidFill>
                  <a:schemeClr val="accent1"/>
                </a:solidFill>
              </a:rPr>
              <a:t>keys few, pitch small,</a:t>
            </a:r>
            <a:br>
              <a:rPr lang="en-US" sz="4000" b="1" dirty="0" smtClean="0">
                <a:solidFill>
                  <a:schemeClr val="accent1"/>
                </a:solidFill>
              </a:rPr>
            </a:br>
            <a:r>
              <a:rPr lang="en-US" sz="4000" b="1" dirty="0" smtClean="0">
                <a:solidFill>
                  <a:schemeClr val="accent1"/>
                </a:solidFill>
              </a:rPr>
              <a:t>taps - announcing death toll,</a:t>
            </a:r>
            <a:br>
              <a:rPr lang="en-US" sz="4000" b="1" dirty="0" smtClean="0">
                <a:solidFill>
                  <a:schemeClr val="accent1"/>
                </a:solidFill>
              </a:rPr>
            </a:br>
            <a:r>
              <a:rPr lang="en-US" sz="4000" b="1" dirty="0" smtClean="0">
                <a:solidFill>
                  <a:schemeClr val="accent1"/>
                </a:solidFill>
              </a:rPr>
              <a:t>military dawn wake-up call,</a:t>
            </a:r>
            <a:br>
              <a:rPr lang="en-US" sz="4000" b="1" dirty="0" smtClean="0">
                <a:solidFill>
                  <a:schemeClr val="accent1"/>
                </a:solidFill>
              </a:rPr>
            </a:br>
            <a:r>
              <a:rPr lang="en-US" sz="4000" b="1" dirty="0" smtClean="0">
                <a:solidFill>
                  <a:schemeClr val="accent1"/>
                </a:solidFill>
              </a:rPr>
              <a:t>Music!</a:t>
            </a:r>
            <a:br>
              <a:rPr lang="en-US" sz="4000" b="1" dirty="0" smtClean="0">
                <a:solidFill>
                  <a:schemeClr val="accent1"/>
                </a:solidFill>
              </a:rPr>
            </a:br>
            <a:endParaRPr lang="en-US" sz="4000" b="1" dirty="0" smtClean="0">
              <a:solidFill>
                <a:schemeClr val="accent1"/>
              </a:solidFill>
            </a:endParaRPr>
          </a:p>
        </p:txBody>
      </p:sp>
      <p:sp>
        <p:nvSpPr>
          <p:cNvPr id="5" name="PoljeZBesedilom 4"/>
          <p:cNvSpPr txBox="1"/>
          <p:nvPr/>
        </p:nvSpPr>
        <p:spPr>
          <a:xfrm>
            <a:off x="4427538" y="6580188"/>
            <a:ext cx="4724400" cy="2540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l-SI" sz="1050" dirty="0">
                <a:latin typeface="+mn-lt"/>
              </a:rPr>
              <a:t>http://www.voicesnet.org/displayonepoem.aspx?poemid=140815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b="1" smtClean="0"/>
              <a:t>Activity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GB" dirty="0" smtClean="0"/>
              <a:t>Using the given stimulus material, create the following types of poetry: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dirty="0" smtClean="0"/>
              <a:t>Free verse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dirty="0" smtClean="0"/>
              <a:t>Acrostic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dirty="0" err="1" smtClean="0"/>
              <a:t>Cinquain</a:t>
            </a:r>
            <a:endParaRPr lang="en-GB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dirty="0" smtClean="0"/>
              <a:t>Haiku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dirty="0" smtClean="0"/>
              <a:t>Limerick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b="1" smtClean="0"/>
              <a:t>STIMULUS IMAGE 1</a:t>
            </a:r>
          </a:p>
        </p:txBody>
      </p:sp>
      <p:sp>
        <p:nvSpPr>
          <p:cNvPr id="26627" name="Pravokotnik 2"/>
          <p:cNvSpPr>
            <a:spLocks noChangeArrowheads="1"/>
          </p:cNvSpPr>
          <p:nvPr/>
        </p:nvSpPr>
        <p:spPr bwMode="auto">
          <a:xfrm>
            <a:off x="611188" y="6446838"/>
            <a:ext cx="8532812" cy="430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r">
              <a:defRPr/>
            </a:pPr>
            <a:r>
              <a:rPr lang="sl-SI" sz="1100" dirty="0">
                <a:latin typeface="+mn-lt"/>
              </a:rPr>
              <a:t>http://marciabaldwin.artspan.com/show-image/1037366/Marcia-Baldwin/ </a:t>
            </a:r>
          </a:p>
          <a:p>
            <a:pPr algn="r">
              <a:defRPr/>
            </a:pPr>
            <a:r>
              <a:rPr lang="sl-SI" sz="1100" dirty="0">
                <a:latin typeface="+mn-lt"/>
              </a:rPr>
              <a:t>JAZZ-PIANOS-GRAND-16x16-ORIGINAL-OIL-PAINTING-ABSTRACT-MUSIC-SERIES-</a:t>
            </a:r>
            <a:r>
              <a:rPr lang="sl-SI" sz="1100" dirty="0" err="1">
                <a:latin typeface="+mn-lt"/>
              </a:rPr>
              <a:t>by</a:t>
            </a:r>
            <a:r>
              <a:rPr lang="sl-SI" sz="1100" dirty="0">
                <a:latin typeface="+mn-lt"/>
              </a:rPr>
              <a:t>-M-</a:t>
            </a:r>
            <a:r>
              <a:rPr lang="sl-SI" sz="1100" dirty="0" err="1">
                <a:latin typeface="+mn-lt"/>
              </a:rPr>
              <a:t>BALDWIN.jpg</a:t>
            </a:r>
            <a:endParaRPr lang="sl-SI" sz="1100" dirty="0">
              <a:latin typeface="+mn-lt"/>
            </a:endParaRPr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84500" y="1196751"/>
            <a:ext cx="5151796" cy="51517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b="1" smtClean="0"/>
              <a:t>STIMULUS IMAGE 2</a:t>
            </a:r>
          </a:p>
        </p:txBody>
      </p:sp>
      <p:sp>
        <p:nvSpPr>
          <p:cNvPr id="27651" name="Pravokotnik 2"/>
          <p:cNvSpPr>
            <a:spLocks noChangeArrowheads="1"/>
          </p:cNvSpPr>
          <p:nvPr/>
        </p:nvSpPr>
        <p:spPr bwMode="auto">
          <a:xfrm>
            <a:off x="4672013" y="6572250"/>
            <a:ext cx="4437062" cy="261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sl-SI" sz="1100" dirty="0">
                <a:latin typeface="+mn-lt"/>
              </a:rPr>
              <a:t>http://ursispaltenstein.ch/blog/images/uploads_img/visual_acoustics_.jpg</a:t>
            </a:r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79" y="1340768"/>
            <a:ext cx="6084489" cy="51125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b="1" smtClean="0"/>
              <a:t>Ecphrastic poetry and music</a:t>
            </a:r>
            <a:endParaRPr lang="en-GB" b="1" smtClean="0"/>
          </a:p>
        </p:txBody>
      </p:sp>
      <p:sp>
        <p:nvSpPr>
          <p:cNvPr id="4099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sl-SI" smtClean="0"/>
              <a:t>How do you write a music-related poem </a:t>
            </a:r>
            <a:r>
              <a:rPr lang="en-GB" smtClean="0"/>
              <a:t>in an ecphrastic manner?</a:t>
            </a:r>
          </a:p>
          <a:p>
            <a:pPr eaLnBrk="1" hangingPunct="1"/>
            <a:r>
              <a:rPr lang="sl-SI" smtClean="0"/>
              <a:t>Complete the following steps:</a:t>
            </a:r>
          </a:p>
          <a:p>
            <a:pPr marL="971550" lvl="1" indent="-514350" eaLnBrk="1" hangingPunct="1">
              <a:buFont typeface="Calibri" pitchFamily="34" charset="0"/>
              <a:buAutoNum type="arabicPeriod"/>
            </a:pPr>
            <a:r>
              <a:rPr lang="sl-SI" smtClean="0"/>
              <a:t>View a stimulus image and identify a music-related concept it evokes.</a:t>
            </a:r>
          </a:p>
          <a:p>
            <a:pPr marL="971550" lvl="1" indent="-514350" eaLnBrk="1" hangingPunct="1">
              <a:buFont typeface="Calibri" pitchFamily="34" charset="0"/>
              <a:buAutoNum type="arabicPeriod"/>
            </a:pPr>
            <a:r>
              <a:rPr lang="sl-SI" smtClean="0"/>
              <a:t>If required, write down the concept, definition, law, formula etc.</a:t>
            </a:r>
          </a:p>
          <a:p>
            <a:pPr marL="971550" lvl="1" indent="-514350" eaLnBrk="1" hangingPunct="1">
              <a:buFont typeface="Calibri" pitchFamily="34" charset="0"/>
              <a:buAutoNum type="arabicPeriod"/>
            </a:pPr>
            <a:r>
              <a:rPr lang="sl-SI" smtClean="0"/>
              <a:t>Identify a suitable poetry type and write the poem.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b="1" smtClean="0"/>
              <a:t>STIMULUS IMAGE 3</a:t>
            </a:r>
          </a:p>
        </p:txBody>
      </p:sp>
      <p:sp>
        <p:nvSpPr>
          <p:cNvPr id="28675" name="Pravokotnik 2"/>
          <p:cNvSpPr>
            <a:spLocks noChangeArrowheads="1"/>
          </p:cNvSpPr>
          <p:nvPr/>
        </p:nvSpPr>
        <p:spPr bwMode="auto">
          <a:xfrm>
            <a:off x="2555875" y="6572250"/>
            <a:ext cx="6553200" cy="261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sl-SI" sz="1050" dirty="0">
                <a:latin typeface="+mn-lt"/>
              </a:rPr>
              <a:t>http://2.</a:t>
            </a:r>
            <a:r>
              <a:rPr lang="sl-SI" sz="1050" dirty="0" err="1">
                <a:latin typeface="+mn-lt"/>
              </a:rPr>
              <a:t>bp</a:t>
            </a:r>
            <a:r>
              <a:rPr lang="sl-SI" sz="1050" dirty="0">
                <a:latin typeface="+mn-lt"/>
              </a:rPr>
              <a:t>.</a:t>
            </a:r>
            <a:r>
              <a:rPr lang="sl-SI" sz="1050" dirty="0" err="1">
                <a:latin typeface="+mn-lt"/>
              </a:rPr>
              <a:t>blogspot</a:t>
            </a:r>
            <a:r>
              <a:rPr lang="sl-SI" sz="1050" dirty="0">
                <a:latin typeface="+mn-lt"/>
              </a:rPr>
              <a:t>.</a:t>
            </a:r>
            <a:r>
              <a:rPr lang="sl-SI" sz="1050" dirty="0" err="1">
                <a:latin typeface="+mn-lt"/>
              </a:rPr>
              <a:t>com</a:t>
            </a:r>
            <a:r>
              <a:rPr lang="sl-SI" sz="1050" dirty="0">
                <a:latin typeface="+mn-lt"/>
              </a:rPr>
              <a:t>/_jWTi8RTSXfk/R698k3XtFUI/</a:t>
            </a:r>
            <a:r>
              <a:rPr lang="sl-SI" sz="1050" dirty="0" err="1">
                <a:latin typeface="+mn-lt"/>
              </a:rPr>
              <a:t>AAAAAAAAASk</a:t>
            </a:r>
            <a:r>
              <a:rPr lang="sl-SI" sz="1050" dirty="0">
                <a:latin typeface="+mn-lt"/>
              </a:rPr>
              <a:t>/</a:t>
            </a:r>
            <a:r>
              <a:rPr lang="sl-SI" sz="1050" dirty="0" err="1">
                <a:latin typeface="+mn-lt"/>
              </a:rPr>
              <a:t>aAtjqHkltms</a:t>
            </a:r>
            <a:r>
              <a:rPr lang="sl-SI" sz="1050" dirty="0">
                <a:latin typeface="+mn-lt"/>
              </a:rPr>
              <a:t>/s400/</a:t>
            </a:r>
            <a:r>
              <a:rPr lang="sl-SI" sz="1050" dirty="0" err="1">
                <a:latin typeface="+mn-lt"/>
              </a:rPr>
              <a:t>three</a:t>
            </a:r>
            <a:r>
              <a:rPr lang="sl-SI" sz="1050" dirty="0">
                <a:latin typeface="+mn-lt"/>
              </a:rPr>
              <a:t>+</a:t>
            </a:r>
            <a:r>
              <a:rPr lang="sl-SI" sz="1050" dirty="0" err="1">
                <a:latin typeface="+mn-lt"/>
              </a:rPr>
              <a:t>vases</a:t>
            </a:r>
            <a:r>
              <a:rPr lang="sl-SI" sz="1050" dirty="0">
                <a:latin typeface="+mn-lt"/>
              </a:rPr>
              <a:t>+</a:t>
            </a:r>
            <a:r>
              <a:rPr lang="sl-SI" sz="1050" dirty="0" err="1">
                <a:latin typeface="+mn-lt"/>
              </a:rPr>
              <a:t>painting.jpg</a:t>
            </a:r>
            <a:endParaRPr lang="sl-SI" sz="1050" dirty="0">
              <a:latin typeface="+mn-lt"/>
            </a:endParaRPr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7704" y="1243658"/>
            <a:ext cx="5328592" cy="53285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b="1" smtClean="0"/>
              <a:t>STIMULUS IMAGE 4</a:t>
            </a:r>
          </a:p>
        </p:txBody>
      </p:sp>
      <p:sp>
        <p:nvSpPr>
          <p:cNvPr id="29699" name="Pravokotnik 2"/>
          <p:cNvSpPr>
            <a:spLocks noChangeArrowheads="1"/>
          </p:cNvSpPr>
          <p:nvPr/>
        </p:nvSpPr>
        <p:spPr bwMode="auto">
          <a:xfrm>
            <a:off x="5192713" y="6597650"/>
            <a:ext cx="3916362" cy="261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sl-SI" sz="1100" dirty="0">
                <a:latin typeface="+mn-lt"/>
              </a:rPr>
              <a:t>http://www.well.com/~hendrix/paintings/AlienMusicPainting.jpg</a:t>
            </a:r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760" y="1179105"/>
            <a:ext cx="4320480" cy="53218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b="1" smtClean="0"/>
              <a:t>STIMULUS IMAGE 5</a:t>
            </a:r>
          </a:p>
        </p:txBody>
      </p:sp>
      <p:sp>
        <p:nvSpPr>
          <p:cNvPr id="30723" name="Pravokotnik 2"/>
          <p:cNvSpPr>
            <a:spLocks noChangeArrowheads="1"/>
          </p:cNvSpPr>
          <p:nvPr/>
        </p:nvSpPr>
        <p:spPr bwMode="auto">
          <a:xfrm>
            <a:off x="5364163" y="6597650"/>
            <a:ext cx="3927475" cy="261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sl-SI" sz="1100" dirty="0">
                <a:latin typeface="+mn-lt"/>
              </a:rPr>
              <a:t>http://tromboneforum.org/gallery/7478_09_07_07_1_20_47.jpg</a:t>
            </a:r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9772" y="1124744"/>
            <a:ext cx="4104456" cy="5445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b="1" smtClean="0"/>
              <a:t>What concept does this image evoke?</a:t>
            </a:r>
            <a:endParaRPr lang="en-GB" b="1"/>
          </a:p>
        </p:txBody>
      </p:sp>
      <p:sp>
        <p:nvSpPr>
          <p:cNvPr id="5" name="PoljeZBesedilom 4"/>
          <p:cNvSpPr txBox="1"/>
          <p:nvPr/>
        </p:nvSpPr>
        <p:spPr>
          <a:xfrm>
            <a:off x="179388" y="6381750"/>
            <a:ext cx="8713787" cy="2540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l-SI" sz="1050" dirty="0">
                <a:latin typeface="+mn-lt"/>
              </a:rPr>
              <a:t>http://www.citizenarcane.com/files/2005/May/25/cartoon.jpg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752" y="1330789"/>
            <a:ext cx="4464496" cy="49101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Naslov 1"/>
          <p:cNvSpPr>
            <a:spLocks noGrp="1"/>
          </p:cNvSpPr>
          <p:nvPr>
            <p:ph type="title"/>
          </p:nvPr>
        </p:nvSpPr>
        <p:spPr>
          <a:xfrm>
            <a:off x="468313" y="2852738"/>
            <a:ext cx="8229600" cy="1143000"/>
          </a:xfrm>
        </p:spPr>
        <p:txBody>
          <a:bodyPr/>
          <a:lstStyle/>
          <a:p>
            <a:pPr eaLnBrk="1" hangingPunct="1"/>
            <a:r>
              <a:rPr lang="sl-SI" b="1" smtClean="0"/>
              <a:t>Intonation</a:t>
            </a:r>
            <a:endParaRPr lang="en-GB" b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b="1" smtClean="0"/>
              <a:t>Example Haiku poem</a:t>
            </a:r>
          </a:p>
        </p:txBody>
      </p:sp>
      <p:sp>
        <p:nvSpPr>
          <p:cNvPr id="7171" name="PoljeZBesedilom 4"/>
          <p:cNvSpPr txBox="1">
            <a:spLocks noChangeArrowheads="1"/>
          </p:cNvSpPr>
          <p:nvPr/>
        </p:nvSpPr>
        <p:spPr bwMode="auto">
          <a:xfrm>
            <a:off x="684213" y="2276475"/>
            <a:ext cx="7991475" cy="1938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4000" b="1" i="1">
                <a:solidFill>
                  <a:srgbClr val="0070C0"/>
                </a:solidFill>
                <a:latin typeface="Calibri" pitchFamily="34" charset="0"/>
              </a:rPr>
              <a:t>Bad intonation</a:t>
            </a:r>
          </a:p>
          <a:p>
            <a:pPr algn="ctr" eaLnBrk="1" hangingPunct="1"/>
            <a:r>
              <a:rPr lang="en-US" sz="4000" b="1" i="1">
                <a:solidFill>
                  <a:srgbClr val="0070C0"/>
                </a:solidFill>
                <a:latin typeface="Calibri" pitchFamily="34" charset="0"/>
              </a:rPr>
              <a:t>Strings are sharp and reeds are flat</a:t>
            </a:r>
          </a:p>
          <a:p>
            <a:pPr algn="ctr" eaLnBrk="1" hangingPunct="1"/>
            <a:r>
              <a:rPr lang="en-US" sz="4000" b="1" i="1">
                <a:solidFill>
                  <a:srgbClr val="0070C0"/>
                </a:solidFill>
                <a:latin typeface="Calibri" pitchFamily="34" charset="0"/>
              </a:rPr>
              <a:t>Brass, too loud again</a:t>
            </a:r>
            <a:endParaRPr lang="sl-SI" sz="4000" b="1" i="1">
              <a:solidFill>
                <a:srgbClr val="0070C0"/>
              </a:solidFill>
              <a:latin typeface="Calibri" pitchFamily="34" charset="0"/>
            </a:endParaRPr>
          </a:p>
        </p:txBody>
      </p:sp>
      <p:sp>
        <p:nvSpPr>
          <p:cNvPr id="4" name="PoljeZBesedilom 3"/>
          <p:cNvSpPr txBox="1"/>
          <p:nvPr/>
        </p:nvSpPr>
        <p:spPr>
          <a:xfrm>
            <a:off x="4427538" y="6580188"/>
            <a:ext cx="4724400" cy="2540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l-SI" sz="1050" dirty="0">
                <a:latin typeface="+mn-lt"/>
              </a:rPr>
              <a:t>http://www.violinist.com/discussion/response.cfm?ID=5332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b="1" smtClean="0"/>
              <a:t>What concept does this image evoke?</a:t>
            </a:r>
            <a:endParaRPr lang="en-GB" b="1"/>
          </a:p>
        </p:txBody>
      </p:sp>
      <p:sp>
        <p:nvSpPr>
          <p:cNvPr id="6" name="PoljeZBesedilom 5"/>
          <p:cNvSpPr txBox="1"/>
          <p:nvPr/>
        </p:nvSpPr>
        <p:spPr>
          <a:xfrm>
            <a:off x="4427538" y="6580188"/>
            <a:ext cx="4724400" cy="2540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l-SI" sz="1050" dirty="0">
                <a:latin typeface="+mn-lt"/>
              </a:rPr>
              <a:t>http://contestedart.com/wp-content/uploads/2009/08/musical-magic.jpg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3628" y="1124744"/>
            <a:ext cx="6696744" cy="5246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Naslov 1"/>
          <p:cNvSpPr>
            <a:spLocks noGrp="1"/>
          </p:cNvSpPr>
          <p:nvPr>
            <p:ph type="title"/>
          </p:nvPr>
        </p:nvSpPr>
        <p:spPr>
          <a:xfrm>
            <a:off x="468313" y="2852738"/>
            <a:ext cx="8229600" cy="1143000"/>
          </a:xfrm>
        </p:spPr>
        <p:txBody>
          <a:bodyPr/>
          <a:lstStyle/>
          <a:p>
            <a:pPr eaLnBrk="1" hangingPunct="1"/>
            <a:r>
              <a:rPr lang="sl-SI" b="1" smtClean="0"/>
              <a:t>Musical terminology</a:t>
            </a:r>
            <a:endParaRPr lang="en-GB" b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Naslov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b="1" smtClean="0"/>
              <a:t>Example Concrete poem</a:t>
            </a:r>
            <a:endParaRPr lang="en-GB" smtClean="0"/>
          </a:p>
        </p:txBody>
      </p:sp>
      <p:sp>
        <p:nvSpPr>
          <p:cNvPr id="10243" name="Ograda vsebine 5"/>
          <p:cNvSpPr>
            <a:spLocks noGrp="1"/>
          </p:cNvSpPr>
          <p:nvPr>
            <p:ph idx="4294967295"/>
          </p:nvPr>
        </p:nvSpPr>
        <p:spPr>
          <a:xfrm>
            <a:off x="468313" y="333375"/>
            <a:ext cx="8459787" cy="6296025"/>
          </a:xfrm>
        </p:spPr>
        <p:txBody>
          <a:bodyPr/>
          <a:lstStyle/>
          <a:p>
            <a:pPr marL="0" indent="0" eaLnBrk="1" hangingPunct="1">
              <a:buFont typeface="Arial" charset="0"/>
              <a:buNone/>
            </a:pPr>
            <a:r>
              <a:rPr lang="en-GB" sz="1800" smtClean="0">
                <a:solidFill>
                  <a:srgbClr val="FF0000"/>
                </a:solidFill>
              </a:rPr>
              <a:t>                                              </a:t>
            </a:r>
          </a:p>
          <a:p>
            <a:pPr marL="0" indent="0" eaLnBrk="1" hangingPunct="1">
              <a:buFont typeface="Arial" charset="0"/>
              <a:buNone/>
            </a:pPr>
            <a:endParaRPr lang="en-GB" sz="1800" smtClean="0">
              <a:solidFill>
                <a:srgbClr val="FF0000"/>
              </a:solidFill>
            </a:endParaRPr>
          </a:p>
          <a:p>
            <a:pPr marL="0" indent="0" eaLnBrk="1" hangingPunct="1">
              <a:buFont typeface="Arial" charset="0"/>
              <a:buNone/>
            </a:pPr>
            <a:r>
              <a:rPr lang="en-GB" sz="1800" smtClean="0">
                <a:solidFill>
                  <a:srgbClr val="FF0000"/>
                </a:solidFill>
              </a:rPr>
              <a:t>                                               </a:t>
            </a:r>
          </a:p>
          <a:p>
            <a:pPr marL="0" indent="0" eaLnBrk="1" hangingPunct="1">
              <a:buFont typeface="Arial" charset="0"/>
              <a:buNone/>
            </a:pPr>
            <a:r>
              <a:rPr lang="en-GB" sz="1800" smtClean="0">
                <a:solidFill>
                  <a:srgbClr val="FF0000"/>
                </a:solidFill>
              </a:rPr>
              <a:t>                                                      </a:t>
            </a:r>
            <a:endParaRPr lang="en-GB" sz="2000" smtClean="0">
              <a:solidFill>
                <a:srgbClr val="FF0000"/>
              </a:solidFill>
            </a:endParaRPr>
          </a:p>
        </p:txBody>
      </p:sp>
      <p:sp>
        <p:nvSpPr>
          <p:cNvPr id="5" name="PoljeZBesedilom 4"/>
          <p:cNvSpPr txBox="1"/>
          <p:nvPr/>
        </p:nvSpPr>
        <p:spPr>
          <a:xfrm>
            <a:off x="971550" y="6580188"/>
            <a:ext cx="8180388" cy="2540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l-SI" sz="1050" dirty="0">
                <a:latin typeface="+mn-lt"/>
              </a:rPr>
              <a:t>http://theatricallyinvolved.files.wordpress.com/2010/03/treblepoemcopy.jpg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1340768"/>
            <a:ext cx="3657600" cy="4737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</a:spPr>
      <a:bodyPr lIns="36000" tIns="36000" rIns="36000" bIns="36000" rtlCol="0" anchor="ctr"/>
      <a:lstStyle>
        <a:defPPr algn="ctr">
          <a:defRPr sz="2400" b="1" dirty="0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1552</TotalTime>
  <Words>488</Words>
  <Application>Microsoft Office PowerPoint</Application>
  <PresentationFormat>Diaprojekcija na zaslonu (4:3)</PresentationFormat>
  <Paragraphs>105</Paragraphs>
  <Slides>32</Slides>
  <Notes>3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diapozitivov</vt:lpstr>
      </vt:variant>
      <vt:variant>
        <vt:i4>32</vt:i4>
      </vt:variant>
    </vt:vector>
  </HeadingPairs>
  <TitlesOfParts>
    <vt:vector size="33" baseType="lpstr">
      <vt:lpstr>Officeova tema</vt:lpstr>
      <vt:lpstr>Ecphrastic poetry &amp; the development of professional literacy in music</vt:lpstr>
      <vt:lpstr>What is ecphrastic poetry?</vt:lpstr>
      <vt:lpstr>Ecphrastic poetry and music</vt:lpstr>
      <vt:lpstr>What concept does this image evoke?</vt:lpstr>
      <vt:lpstr>Intonation</vt:lpstr>
      <vt:lpstr>Example Haiku poem</vt:lpstr>
      <vt:lpstr>What concept does this image evoke?</vt:lpstr>
      <vt:lpstr>Musical terminology</vt:lpstr>
      <vt:lpstr>Example Concrete poem</vt:lpstr>
      <vt:lpstr>What concept does this image evoke?</vt:lpstr>
      <vt:lpstr>Beethoven</vt:lpstr>
      <vt:lpstr>Example Acrostic poem</vt:lpstr>
      <vt:lpstr>What concept does this image evoke?</vt:lpstr>
      <vt:lpstr>An orchestral conducter</vt:lpstr>
      <vt:lpstr>Example Limerick poem</vt:lpstr>
      <vt:lpstr>What concept does this image evoke?</vt:lpstr>
      <vt:lpstr>The magic of music</vt:lpstr>
      <vt:lpstr>Example Free Verse poem</vt:lpstr>
      <vt:lpstr>What concept does this image evoke?</vt:lpstr>
      <vt:lpstr>Types of musical instruments</vt:lpstr>
      <vt:lpstr>Example Cinquain poem</vt:lpstr>
      <vt:lpstr>Example Cinquain poem</vt:lpstr>
      <vt:lpstr>Example Cinquain poem</vt:lpstr>
      <vt:lpstr>Example Cinquain poem</vt:lpstr>
      <vt:lpstr>Example Cinquain poem</vt:lpstr>
      <vt:lpstr>Example Cinquain poem</vt:lpstr>
      <vt:lpstr>Activity</vt:lpstr>
      <vt:lpstr>STIMULUS IMAGE 1</vt:lpstr>
      <vt:lpstr>STIMULUS IMAGE 2</vt:lpstr>
      <vt:lpstr>STIMULUS IMAGE 3</vt:lpstr>
      <vt:lpstr>STIMULUS IMAGE 4</vt:lpstr>
      <vt:lpstr>STIMULUS IMAGE 5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Ecphrastic poetry &amp; professional literacy development</dc:title>
  <dc:creator>Benjamin Tweedie</dc:creator>
  <cp:lastModifiedBy>benito</cp:lastModifiedBy>
  <cp:revision>169</cp:revision>
  <dcterms:created xsi:type="dcterms:W3CDTF">2011-11-08T07:50:04Z</dcterms:created>
  <dcterms:modified xsi:type="dcterms:W3CDTF">2011-11-21T19:41:38Z</dcterms:modified>
</cp:coreProperties>
</file>